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44" r:id="rId2"/>
    <p:sldId id="362" r:id="rId3"/>
    <p:sldId id="363" r:id="rId4"/>
    <p:sldId id="310" r:id="rId5"/>
    <p:sldId id="311" r:id="rId6"/>
    <p:sldId id="307" r:id="rId7"/>
    <p:sldId id="365" r:id="rId8"/>
    <p:sldId id="259" r:id="rId9"/>
    <p:sldId id="272" r:id="rId10"/>
    <p:sldId id="340" r:id="rId11"/>
    <p:sldId id="258" r:id="rId12"/>
    <p:sldId id="279" r:id="rId13"/>
    <p:sldId id="324" r:id="rId14"/>
    <p:sldId id="326" r:id="rId15"/>
    <p:sldId id="278" r:id="rId16"/>
    <p:sldId id="364" r:id="rId17"/>
    <p:sldId id="349" r:id="rId18"/>
    <p:sldId id="350" r:id="rId19"/>
    <p:sldId id="351" r:id="rId20"/>
    <p:sldId id="352" r:id="rId21"/>
    <p:sldId id="353" r:id="rId22"/>
    <p:sldId id="354" r:id="rId23"/>
    <p:sldId id="355" r:id="rId24"/>
    <p:sldId id="356" r:id="rId25"/>
    <p:sldId id="357" r:id="rId26"/>
    <p:sldId id="358" r:id="rId27"/>
    <p:sldId id="359" r:id="rId28"/>
    <p:sldId id="360" r:id="rId29"/>
    <p:sldId id="361" r:id="rId30"/>
    <p:sldId id="309" r:id="rId31"/>
    <p:sldId id="301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92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CC3F3-7EAC-45C0-815B-644AF233FA7D}" type="datetimeFigureOut">
              <a:rPr lang="en-US" smtClean="0"/>
              <a:t>3/10/2013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F1C4F-5F24-4512-945B-2492A755D5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67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F1C4F-5F24-4512-945B-2492A755D52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026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F1C4F-5F24-4512-945B-2492A755D52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28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F1C4F-5F24-4512-945B-2492A755D52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76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F1C4F-5F24-4512-945B-2492A755D52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76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F1C4F-5F24-4512-945B-2492A755D52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76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0"/>
            <a:ext cx="8382000" cy="2438400"/>
          </a:xfrm>
        </p:spPr>
        <p:txBody>
          <a:bodyPr>
            <a:normAutofit/>
          </a:bodyPr>
          <a:lstStyle/>
          <a:p>
            <a:r>
              <a:rPr lang="en-US" sz="3600" b="1" dirty="0"/>
              <a:t>Digoxin Reduces 30-Day All-Cause Hospital Admission in Ambulatory </a:t>
            </a:r>
            <a:r>
              <a:rPr lang="en-US" sz="3600" b="1" dirty="0" smtClean="0"/>
              <a:t>Older Patients </a:t>
            </a:r>
            <a:r>
              <a:rPr lang="en-US" sz="3600" b="1" dirty="0"/>
              <a:t>with Chronic Heart Failure and Reduced Ejection Fraction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8153400" cy="1752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Ali 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Ahmed, Mihai Gheorghiade, Gregg Fonarow, Kanan Patel, Inmaculada Aban, Richard Allman, Jerome Fleg, Robert Bourge</a:t>
            </a:r>
          </a:p>
          <a:p>
            <a:pPr>
              <a:lnSpc>
                <a:spcPts val="2500"/>
              </a:lnSpc>
              <a:spcBef>
                <a:spcPts val="0"/>
              </a:spcBef>
            </a:pPr>
            <a:r>
              <a:rPr lang="en-US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University </a:t>
            </a:r>
            <a:r>
              <a:rPr lang="en-US" sz="2400" b="1" i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of Alabama at Birmingham </a:t>
            </a:r>
          </a:p>
          <a:p>
            <a:pPr>
              <a:lnSpc>
                <a:spcPts val="2500"/>
              </a:lnSpc>
              <a:spcBef>
                <a:spcPts val="0"/>
              </a:spcBef>
            </a:pPr>
            <a:r>
              <a:rPr lang="en-US" sz="2400" b="1" i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Veterans Affairs Medical Center</a:t>
            </a:r>
            <a:br>
              <a:rPr lang="en-US" sz="2400" b="1" i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</a:br>
            <a:r>
              <a:rPr lang="en-US" sz="2400" b="1" i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Birmingham, </a:t>
            </a:r>
            <a:r>
              <a:rPr lang="en-US" sz="24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AL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2743200"/>
            <a:ext cx="9135374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3000" b="1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ACC </a:t>
            </a:r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Late Breaking Clinical Trial Session</a:t>
            </a:r>
          </a:p>
          <a:p>
            <a:pPr>
              <a:spcBef>
                <a:spcPts val="0"/>
              </a:spcBef>
            </a:pPr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March </a:t>
            </a:r>
            <a:r>
              <a:rPr lang="en-US" sz="3000" b="1" dirty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11, </a:t>
            </a:r>
            <a:r>
              <a:rPr lang="en-US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2013, San Francisco, CA </a:t>
            </a:r>
          </a:p>
          <a:p>
            <a:pPr>
              <a:spcBef>
                <a:spcPts val="0"/>
              </a:spcBef>
            </a:pPr>
            <a:endParaRPr lang="en-US" sz="3000" b="1" dirty="0">
              <a:solidFill>
                <a:schemeClr val="tx1">
                  <a:lumMod val="65000"/>
                  <a:lumOff val="3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826" y="3871499"/>
            <a:ext cx="1329904" cy="776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859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28601" y="228600"/>
            <a:ext cx="8666162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Recommended by Guidelines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228601" y="5562600"/>
            <a:ext cx="883919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000" dirty="0"/>
              <a:t>2009 Focused Update Incorporated Into </a:t>
            </a:r>
            <a:r>
              <a:rPr lang="en-US" sz="2000" dirty="0" smtClean="0"/>
              <a:t>the ACC/AHA </a:t>
            </a:r>
            <a:r>
              <a:rPr lang="en-US" sz="2000" dirty="0"/>
              <a:t>2005 Guidelines for the Diagnosis </a:t>
            </a:r>
            <a:r>
              <a:rPr lang="en-US" sz="2000" dirty="0" smtClean="0"/>
              <a:t>and Management </a:t>
            </a:r>
            <a:r>
              <a:rPr lang="en-US" sz="2000" dirty="0"/>
              <a:t>of Heart Failure in Adults</a:t>
            </a:r>
          </a:p>
          <a:p>
            <a:pPr algn="ctr">
              <a:spcAft>
                <a:spcPts val="1200"/>
              </a:spcAft>
            </a:pPr>
            <a:r>
              <a:rPr lang="en-US" sz="2000" dirty="0" smtClean="0"/>
              <a:t>JACC. 2009 doi:10.1016/j.jacc.2008.11.013 </a:t>
            </a:r>
            <a:endParaRPr lang="en-US" sz="20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1676400"/>
            <a:ext cx="8229600" cy="3505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3400" dirty="0" smtClean="0"/>
              <a:t>Digitalis </a:t>
            </a:r>
            <a:r>
              <a:rPr lang="en-US" sz="3400" dirty="0"/>
              <a:t>can be beneficial in patients with current or prior symptoms of HF and reduced LVEF </a:t>
            </a:r>
            <a:r>
              <a:rPr lang="en-US" sz="3400" b="1" dirty="0"/>
              <a:t>to decrease </a:t>
            </a:r>
            <a:r>
              <a:rPr lang="en-US" sz="3400" b="1" dirty="0" smtClean="0"/>
              <a:t>hospitalizations for HF</a:t>
            </a:r>
          </a:p>
          <a:p>
            <a:pPr>
              <a:spcBef>
                <a:spcPts val="0"/>
              </a:spcBef>
            </a:pPr>
            <a:endParaRPr lang="en-US" sz="3400" dirty="0"/>
          </a:p>
          <a:p>
            <a:pPr>
              <a:spcBef>
                <a:spcPts val="0"/>
              </a:spcBef>
            </a:pPr>
            <a:r>
              <a:rPr lang="en-US" sz="3400" dirty="0" smtClean="0"/>
              <a:t>Recommendation Class: </a:t>
            </a:r>
            <a:r>
              <a:rPr lang="en-US" sz="3400" dirty="0" err="1"/>
              <a:t>IIa</a:t>
            </a:r>
            <a:r>
              <a:rPr lang="en-US" sz="3400" dirty="0"/>
              <a:t> </a:t>
            </a:r>
            <a:endParaRPr lang="en-US" sz="3400" dirty="0" smtClean="0"/>
          </a:p>
          <a:p>
            <a:pPr>
              <a:spcBef>
                <a:spcPts val="0"/>
              </a:spcBef>
            </a:pPr>
            <a:r>
              <a:rPr lang="en-US" sz="3400" dirty="0" smtClean="0"/>
              <a:t>Level </a:t>
            </a:r>
            <a:r>
              <a:rPr lang="en-US" sz="3400" dirty="0"/>
              <a:t>of Evidence: </a:t>
            </a:r>
            <a:r>
              <a:rPr lang="en-US" sz="3400" dirty="0" smtClean="0"/>
              <a:t>B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26405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7658100" cy="3429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SOLVD (1991): 			</a:t>
            </a:r>
            <a:r>
              <a:rPr lang="en-US" sz="2800" b="1" dirty="0" smtClean="0"/>
              <a:t>66%</a:t>
            </a:r>
          </a:p>
          <a:p>
            <a:r>
              <a:rPr lang="en-US" sz="2800" dirty="0" smtClean="0"/>
              <a:t>US Carvedilol (1996): 		</a:t>
            </a:r>
            <a:r>
              <a:rPr lang="en-US" sz="2800" b="1" dirty="0" smtClean="0"/>
              <a:t>90%</a:t>
            </a:r>
          </a:p>
          <a:p>
            <a:r>
              <a:rPr lang="en-US" sz="2800" dirty="0" smtClean="0"/>
              <a:t>RALES </a:t>
            </a:r>
            <a:r>
              <a:rPr lang="en-US" sz="2800" dirty="0"/>
              <a:t>(1999): </a:t>
            </a:r>
            <a:r>
              <a:rPr lang="en-US" sz="2800" dirty="0" smtClean="0"/>
              <a:t>			</a:t>
            </a:r>
            <a:r>
              <a:rPr lang="en-US" sz="2800" b="1" dirty="0" smtClean="0"/>
              <a:t>73%</a:t>
            </a:r>
          </a:p>
          <a:p>
            <a:pPr marL="0" indent="0">
              <a:buNone/>
            </a:pPr>
            <a:endParaRPr lang="en-US" sz="1200" b="1" dirty="0"/>
          </a:p>
          <a:p>
            <a:r>
              <a:rPr lang="en-US" sz="2800" dirty="0" smtClean="0"/>
              <a:t>CHARM-Alternative (2003): 	</a:t>
            </a:r>
            <a:r>
              <a:rPr lang="en-US" sz="2800" b="1" dirty="0" smtClean="0"/>
              <a:t>45%</a:t>
            </a:r>
          </a:p>
          <a:p>
            <a:r>
              <a:rPr lang="en-US" sz="2800" dirty="0" smtClean="0"/>
              <a:t>RAFT (2010): 			</a:t>
            </a:r>
            <a:r>
              <a:rPr lang="en-US" sz="2800" b="1" dirty="0" smtClean="0"/>
              <a:t>35%</a:t>
            </a:r>
          </a:p>
          <a:p>
            <a:r>
              <a:rPr lang="en-US" sz="2800" dirty="0" smtClean="0"/>
              <a:t>EMPHASIS (2011): 		</a:t>
            </a:r>
            <a:r>
              <a:rPr lang="en-US" sz="2800" b="1" dirty="0" smtClean="0"/>
              <a:t>27%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9098" y="4800600"/>
            <a:ext cx="8197702" cy="16764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over the subsequent decades…in part due to lack of effect on death and downgrade in guideline recommendations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66700" y="152400"/>
            <a:ext cx="8686800" cy="762000"/>
          </a:xfrm>
        </p:spPr>
        <p:txBody>
          <a:bodyPr>
            <a:noAutofit/>
          </a:bodyPr>
          <a:lstStyle/>
          <a:p>
            <a:r>
              <a:rPr lang="en-US" b="1" dirty="0"/>
              <a:t>However, </a:t>
            </a:r>
            <a:r>
              <a:rPr lang="en-US" b="1" dirty="0" smtClean="0"/>
              <a:t>Use Declined</a:t>
            </a:r>
            <a:endParaRPr lang="en-US" b="1" dirty="0"/>
          </a:p>
        </p:txBody>
      </p:sp>
      <p:sp>
        <p:nvSpPr>
          <p:cNvPr id="6" name="Down Arrow 5"/>
          <p:cNvSpPr/>
          <p:nvPr/>
        </p:nvSpPr>
        <p:spPr>
          <a:xfrm>
            <a:off x="6896100" y="1371600"/>
            <a:ext cx="685800" cy="2743200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8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79420" y="6400800"/>
            <a:ext cx="3223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dirty="0"/>
              <a:t>N </a:t>
            </a:r>
            <a:r>
              <a:rPr lang="en-US" dirty="0" err="1"/>
              <a:t>Engl</a:t>
            </a:r>
            <a:r>
              <a:rPr lang="en-US" dirty="0"/>
              <a:t> J Med </a:t>
            </a:r>
            <a:r>
              <a:rPr lang="en-US" dirty="0" smtClean="0"/>
              <a:t>2009;360:1418-28</a:t>
            </a:r>
            <a:endParaRPr lang="en-US" dirty="0"/>
          </a:p>
        </p:txBody>
      </p:sp>
      <p:sp>
        <p:nvSpPr>
          <p:cNvPr id="17" name="Title 4"/>
          <p:cNvSpPr txBox="1">
            <a:spLocks/>
          </p:cNvSpPr>
          <p:nvPr/>
        </p:nvSpPr>
        <p:spPr>
          <a:xfrm>
            <a:off x="152400" y="66675"/>
            <a:ext cx="8686800" cy="20574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Yet, Heart Failure Remains the Leading Reason for Hospital Admission and Readmission</a:t>
            </a:r>
            <a:endParaRPr lang="en-US" b="1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20154"/>
              </p:ext>
            </p:extLst>
          </p:nvPr>
        </p:nvGraphicFramePr>
        <p:xfrm>
          <a:off x="457199" y="2434937"/>
          <a:ext cx="8343873" cy="328006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362201"/>
                <a:gridCol w="2514600"/>
                <a:gridCol w="3467072"/>
              </a:tblGrid>
              <a:tr h="12308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 smtClean="0"/>
                        <a:t>Condition at Index Discharge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 smtClean="0"/>
                        <a:t>30-Day All-Cause</a:t>
                      </a:r>
                      <a:r>
                        <a:rPr lang="en-US" sz="2400" baseline="0" dirty="0" smtClean="0"/>
                        <a:t> Readmission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 smtClean="0"/>
                        <a:t>Most Frequent Reason for Readmission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749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 smtClean="0"/>
                        <a:t>All Medical</a:t>
                      </a:r>
                      <a:endParaRPr lang="en-US" sz="2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 smtClean="0"/>
                        <a:t>21.0%</a:t>
                      </a:r>
                      <a:endParaRPr lang="en-US" sz="2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 smtClean="0"/>
                        <a:t>Heart Failure (8.6%)</a:t>
                      </a:r>
                      <a:endParaRPr lang="en-US" sz="2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993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 smtClean="0"/>
                        <a:t>   Heart Failure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 smtClean="0"/>
                        <a:t>26.9%</a:t>
                      </a:r>
                      <a:endParaRPr lang="en-US" sz="2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 smtClean="0"/>
                        <a:t>Heart Failure (37.0%)</a:t>
                      </a:r>
                      <a:endParaRPr lang="en-US" sz="2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6749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 smtClean="0"/>
                        <a:t>All</a:t>
                      </a:r>
                      <a:r>
                        <a:rPr lang="en-US" sz="2400" baseline="0" dirty="0" smtClean="0"/>
                        <a:t> Surgical</a:t>
                      </a:r>
                      <a:endParaRPr lang="en-US" sz="2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 smtClean="0"/>
                        <a:t>15.6%</a:t>
                      </a:r>
                      <a:endParaRPr lang="en-US" sz="2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 smtClean="0"/>
                        <a:t>Heart Failure (6.0%)</a:t>
                      </a:r>
                      <a:endParaRPr lang="en-US" sz="2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675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5334000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4900" b="1" dirty="0"/>
              <a:t>March </a:t>
            </a:r>
            <a:r>
              <a:rPr lang="en-US" sz="4900" b="1" dirty="0" smtClean="0"/>
              <a:t>2010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2200" b="1" dirty="0"/>
              <a:t/>
            </a:r>
            <a:br>
              <a:rPr lang="en-US" sz="2200" b="1" dirty="0"/>
            </a:br>
            <a:r>
              <a:rPr lang="en-US" dirty="0"/>
              <a:t>The New Health Care Reform Act Signed into </a:t>
            </a:r>
            <a:r>
              <a:rPr lang="en-US" dirty="0" smtClean="0"/>
              <a:t>Law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Requires CMS to </a:t>
            </a:r>
            <a:r>
              <a:rPr lang="en-US" b="1" dirty="0"/>
              <a:t>reduce payments </a:t>
            </a:r>
            <a:r>
              <a:rPr lang="en-US" dirty="0"/>
              <a:t>to hospitals with </a:t>
            </a:r>
            <a:r>
              <a:rPr lang="en-US" b="1" dirty="0"/>
              <a:t>excess readmissions</a:t>
            </a:r>
            <a:r>
              <a:rPr lang="en-US" dirty="0"/>
              <a:t>, effective </a:t>
            </a:r>
            <a:r>
              <a:rPr lang="en-US" b="1" dirty="0"/>
              <a:t>October 1, 2012</a:t>
            </a:r>
            <a:r>
              <a:rPr lang="en-US" dirty="0"/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2749468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42672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3000"/>
              </a:spcAft>
            </a:pPr>
            <a:r>
              <a:rPr lang="en-US" b="1" dirty="0" smtClean="0"/>
              <a:t>October </a:t>
            </a:r>
            <a:r>
              <a:rPr lang="en-US" b="1" dirty="0" smtClean="0">
                <a:solidFill>
                  <a:prstClr val="black"/>
                </a:solidFill>
              </a:rPr>
              <a:t>2</a:t>
            </a:r>
            <a:r>
              <a:rPr lang="en-US" b="1" dirty="0" smtClean="0"/>
              <a:t>012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2000" b="1" dirty="0"/>
              <a:t/>
            </a:r>
            <a:br>
              <a:rPr lang="en-US" sz="2000" b="1" dirty="0"/>
            </a:br>
            <a:r>
              <a:rPr lang="en-US" dirty="0"/>
              <a:t>Medicare </a:t>
            </a:r>
            <a:r>
              <a:rPr lang="en-US" dirty="0" smtClean="0"/>
              <a:t>imposed </a:t>
            </a:r>
            <a:r>
              <a:rPr lang="en-US" dirty="0"/>
              <a:t>about </a:t>
            </a:r>
            <a:r>
              <a:rPr lang="en-US" b="1" dirty="0"/>
              <a:t>$300 </a:t>
            </a:r>
            <a:r>
              <a:rPr lang="en-US" dirty="0"/>
              <a:t>million </a:t>
            </a:r>
            <a:r>
              <a:rPr lang="en-US" dirty="0" smtClean="0"/>
              <a:t>financial </a:t>
            </a:r>
            <a:r>
              <a:rPr lang="en-US" dirty="0"/>
              <a:t>penalties against </a:t>
            </a:r>
            <a:r>
              <a:rPr lang="en-US" dirty="0" smtClean="0"/>
              <a:t>over </a:t>
            </a:r>
            <a:r>
              <a:rPr lang="en-US" b="1" dirty="0" smtClean="0"/>
              <a:t>2,000</a:t>
            </a:r>
            <a:r>
              <a:rPr lang="en-US" dirty="0" smtClean="0"/>
              <a:t> hospitals that had excessive readmission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356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b="1" dirty="0" smtClean="0"/>
              <a:t>Objective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To examine </a:t>
            </a:r>
            <a:r>
              <a:rPr lang="en-US" sz="4000" dirty="0"/>
              <a:t>the effect of digoxin on 30-day all-cause hospital admission in older, potentially Medicare-eligible, adults with heart failure and reduced ejection fraction in the main DIG </a:t>
            </a:r>
            <a:r>
              <a:rPr lang="en-US" sz="4000" dirty="0" smtClean="0"/>
              <a:t>trial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72059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b="1" dirty="0"/>
              <a:t>Digitalis Investigation Group </a:t>
            </a:r>
            <a:r>
              <a:rPr lang="en-US" b="1" dirty="0" smtClean="0"/>
              <a:t>(DIG)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105400"/>
          </a:xfrm>
        </p:spPr>
        <p:txBody>
          <a:bodyPr>
            <a:noAutofit/>
          </a:bodyPr>
          <a:lstStyle/>
          <a:p>
            <a:r>
              <a:rPr lang="en-US" b="1" dirty="0" smtClean="0"/>
              <a:t>Ambulatory chronic </a:t>
            </a:r>
            <a:r>
              <a:rPr lang="en-US" b="1" dirty="0"/>
              <a:t>heart </a:t>
            </a:r>
            <a:r>
              <a:rPr lang="en-US" b="1" dirty="0" smtClean="0"/>
              <a:t>failure </a:t>
            </a:r>
            <a:r>
              <a:rPr lang="en-US" dirty="0" smtClean="0"/>
              <a:t>(N=6800) </a:t>
            </a:r>
            <a:endParaRPr lang="en-US" dirty="0"/>
          </a:p>
          <a:p>
            <a:pPr lvl="1"/>
            <a:r>
              <a:rPr lang="en-US" dirty="0" smtClean="0"/>
              <a:t>Ejection </a:t>
            </a:r>
            <a:r>
              <a:rPr lang="en-US" dirty="0"/>
              <a:t>fraction </a:t>
            </a:r>
            <a:r>
              <a:rPr lang="en-US" b="1" dirty="0"/>
              <a:t>≤45%</a:t>
            </a:r>
          </a:p>
          <a:p>
            <a:pPr lvl="1"/>
            <a:r>
              <a:rPr lang="en-US" dirty="0" smtClean="0"/>
              <a:t>Normal </a:t>
            </a:r>
            <a:r>
              <a:rPr lang="en-US" dirty="0"/>
              <a:t>sinus rhythm </a:t>
            </a:r>
            <a:endParaRPr lang="en-US" dirty="0" smtClean="0"/>
          </a:p>
          <a:p>
            <a:pPr lvl="1"/>
            <a:r>
              <a:rPr lang="en-US" dirty="0"/>
              <a:t>From United States and Canada </a:t>
            </a:r>
          </a:p>
          <a:p>
            <a:pPr lvl="1"/>
            <a:r>
              <a:rPr lang="en-US" dirty="0"/>
              <a:t>Randomized to receive either digoxin or placebo</a:t>
            </a:r>
          </a:p>
          <a:p>
            <a:pPr lvl="1"/>
            <a:r>
              <a:rPr lang="en-US" dirty="0"/>
              <a:t>During </a:t>
            </a:r>
            <a:r>
              <a:rPr lang="en-US" b="1" dirty="0"/>
              <a:t>1991-1993 </a:t>
            </a:r>
          </a:p>
          <a:p>
            <a:pPr lvl="1"/>
            <a:r>
              <a:rPr lang="en-US" dirty="0"/>
              <a:t>Followed for an average of </a:t>
            </a:r>
            <a:r>
              <a:rPr lang="en-US" b="1" dirty="0"/>
              <a:t>3 </a:t>
            </a:r>
            <a:r>
              <a:rPr lang="en-US" dirty="0"/>
              <a:t>years</a:t>
            </a:r>
          </a:p>
          <a:p>
            <a:pPr lvl="1">
              <a:spcAft>
                <a:spcPts val="1800"/>
              </a:spcAft>
            </a:pPr>
            <a:r>
              <a:rPr lang="en-US" dirty="0" smtClean="0"/>
              <a:t>&gt;90% on </a:t>
            </a:r>
            <a:r>
              <a:rPr lang="en-US" b="1" dirty="0" smtClean="0"/>
              <a:t>ACE inhibitors </a:t>
            </a:r>
            <a:r>
              <a:rPr lang="en-US" dirty="0" smtClean="0"/>
              <a:t>and &gt;80% on </a:t>
            </a:r>
            <a:r>
              <a:rPr lang="en-US" b="1" dirty="0" smtClean="0"/>
              <a:t>diuretics</a:t>
            </a:r>
          </a:p>
          <a:p>
            <a:r>
              <a:rPr lang="en-US" b="1" dirty="0" smtClean="0"/>
              <a:t>3405</a:t>
            </a:r>
            <a:r>
              <a:rPr lang="en-US" dirty="0" smtClean="0"/>
              <a:t> </a:t>
            </a:r>
            <a:r>
              <a:rPr lang="en-US" dirty="0"/>
              <a:t>(50</a:t>
            </a:r>
            <a:r>
              <a:rPr lang="en-US" dirty="0" smtClean="0"/>
              <a:t>% of 6800) </a:t>
            </a:r>
            <a:r>
              <a:rPr lang="en-US" b="1" dirty="0"/>
              <a:t>were </a:t>
            </a:r>
            <a:r>
              <a:rPr lang="en-US" b="1" dirty="0" smtClean="0"/>
              <a:t>≥65 </a:t>
            </a:r>
            <a:r>
              <a:rPr lang="en-US" b="1" dirty="0"/>
              <a:t>years of </a:t>
            </a:r>
            <a:r>
              <a:rPr lang="en-US" b="1" dirty="0" smtClean="0"/>
              <a:t>age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6782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b="1" dirty="0"/>
              <a:t>Baseline Characteristics (1) 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424078"/>
              </p:ext>
            </p:extLst>
          </p:nvPr>
        </p:nvGraphicFramePr>
        <p:xfrm>
          <a:off x="381000" y="990600"/>
          <a:ext cx="8321040" cy="530351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893331"/>
                <a:gridCol w="1603136"/>
                <a:gridCol w="1603136"/>
                <a:gridCol w="1221437"/>
              </a:tblGrid>
              <a:tr h="8827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b="0" dirty="0" smtClean="0"/>
                        <a:t>Variables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b="0" dirty="0" smtClean="0"/>
                        <a:t>n (%) or mean (±SD)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b="0" dirty="0" smtClean="0"/>
                        <a:t>Placebo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b="0" dirty="0" smtClean="0"/>
                        <a:t>(n=1712)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b="0" dirty="0" smtClean="0"/>
                        <a:t>Digoxin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b="0" dirty="0" smtClean="0"/>
                        <a:t>(n=1693)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b="0" dirty="0" smtClean="0"/>
                        <a:t>P value</a:t>
                      </a:r>
                      <a:endParaRPr lang="en-US" sz="2400" b="0" dirty="0"/>
                    </a:p>
                  </a:txBody>
                  <a:tcPr anchor="ctr"/>
                </a:tc>
              </a:tr>
              <a:tr h="4599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b="0" dirty="0" smtClean="0"/>
                        <a:t>Age (years)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72 (5)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72 (5)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0.974</a:t>
                      </a:r>
                    </a:p>
                  </a:txBody>
                  <a:tcPr anchor="ctr"/>
                </a:tc>
              </a:tr>
              <a:tr h="4599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b="0" dirty="0" smtClean="0"/>
                        <a:t>Femal</a:t>
                      </a:r>
                      <a:r>
                        <a:rPr lang="en-US" sz="2400" b="0" baseline="0" dirty="0" smtClean="0"/>
                        <a:t>e</a:t>
                      </a:r>
                      <a:endParaRPr lang="en-US" sz="2400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426 (25%)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415 (25%)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0.802</a:t>
                      </a:r>
                      <a:endParaRPr lang="en-US" sz="2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599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b="0" dirty="0" smtClean="0"/>
                        <a:t>Non-whites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194 (11%)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180 (11%)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b="0" dirty="0" smtClean="0"/>
                        <a:t>0.514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599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b="0" dirty="0" smtClean="0"/>
                        <a:t>Body mass index (kg/m</a:t>
                      </a:r>
                      <a:r>
                        <a:rPr lang="en-US" sz="2400" b="0" baseline="30000" dirty="0" smtClean="0"/>
                        <a:t>2</a:t>
                      </a:r>
                      <a:r>
                        <a:rPr lang="en-US" sz="2400" b="0" dirty="0" smtClean="0"/>
                        <a:t>)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26.2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(4.7)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25.9 (4.5)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0.040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0037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6845" algn="l"/>
                          <a:tab pos="274320" algn="l"/>
                        </a:tabLst>
                      </a:pPr>
                      <a:r>
                        <a:rPr lang="en-US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Heart rate </a:t>
                      </a:r>
                      <a:r>
                        <a:rPr lang="en-US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(per </a:t>
                      </a:r>
                      <a:r>
                        <a:rPr lang="en-US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minute)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78 </a:t>
                      </a:r>
                      <a:r>
                        <a:rPr lang="en-US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(12</a:t>
                      </a:r>
                      <a:r>
                        <a:rPr lang="en-US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en-US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78 </a:t>
                      </a:r>
                      <a:r>
                        <a:rPr lang="en-US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(12</a:t>
                      </a:r>
                      <a:r>
                        <a:rPr lang="en-US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0.445</a:t>
                      </a:r>
                      <a:endParaRPr lang="en-US" sz="2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037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6845" algn="l"/>
                          <a:tab pos="274320" algn="l"/>
                        </a:tabLst>
                      </a:pPr>
                      <a:r>
                        <a:rPr lang="en-US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Systolic </a:t>
                      </a:r>
                      <a:r>
                        <a:rPr lang="en-US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BP </a:t>
                      </a:r>
                      <a:r>
                        <a:rPr lang="en-US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(mm Hg)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128 </a:t>
                      </a:r>
                      <a:r>
                        <a:rPr lang="en-US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(20</a:t>
                      </a:r>
                      <a:r>
                        <a:rPr lang="en-US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87020" algn="l"/>
                        </a:tabLst>
                      </a:pPr>
                      <a:r>
                        <a:rPr lang="en-US" sz="24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128 </a:t>
                      </a:r>
                      <a:r>
                        <a:rPr lang="en-US" sz="2400" b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(20</a:t>
                      </a:r>
                      <a:r>
                        <a:rPr lang="en-US" sz="24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  <a:endParaRPr lang="en-US" sz="2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0.643</a:t>
                      </a:r>
                      <a:endParaRPr lang="en-US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037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6845" algn="l"/>
                          <a:tab pos="274320" algn="l"/>
                        </a:tabLst>
                      </a:pPr>
                      <a:r>
                        <a:rPr lang="en-US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Serum creatinine (mg/dL)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1.4 (0.4)</a:t>
                      </a:r>
                      <a:endParaRPr lang="en-US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0" algn="l"/>
                          <a:tab pos="102870" algn="l"/>
                          <a:tab pos="29464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en-US" sz="2400" b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1.4 (0.4)</a:t>
                      </a:r>
                      <a:endParaRPr lang="en-US" sz="2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0.938</a:t>
                      </a:r>
                      <a:endParaRPr lang="en-US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99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b="0" dirty="0" smtClean="0"/>
                        <a:t>LVEF (%)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29 (9)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29 (9)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0.855</a:t>
                      </a:r>
                    </a:p>
                  </a:txBody>
                  <a:tcPr anchor="ctr"/>
                </a:tc>
              </a:tr>
              <a:tr h="4599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b="0" dirty="0" smtClean="0"/>
                        <a:t>Cardiothoracic ratio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0.54 (0.08)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0.54 (0.07)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0.855</a:t>
                      </a:r>
                    </a:p>
                  </a:txBody>
                  <a:tcPr anchor="ctr"/>
                </a:tc>
              </a:tr>
              <a:tr h="4599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b="0" dirty="0" smtClean="0"/>
                        <a:t>NYHA Class III-IV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602 (35%)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603 (36%)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0.599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020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b="1" dirty="0"/>
              <a:t>Baseline Characteristics </a:t>
            </a:r>
            <a:r>
              <a:rPr lang="en-US" b="1" dirty="0" smtClean="0"/>
              <a:t>(2) 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299983"/>
              </p:ext>
            </p:extLst>
          </p:nvPr>
        </p:nvGraphicFramePr>
        <p:xfrm>
          <a:off x="381000" y="990600"/>
          <a:ext cx="8321040" cy="536034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893331"/>
                <a:gridCol w="1603136"/>
                <a:gridCol w="1603136"/>
                <a:gridCol w="1221437"/>
              </a:tblGrid>
              <a:tr h="8827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b="0" dirty="0" smtClean="0"/>
                        <a:t>Variables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b="0" dirty="0" smtClean="0"/>
                        <a:t>n (%) or mean (±SD)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b="0" dirty="0" smtClean="0"/>
                        <a:t>Placebo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b="0" dirty="0" smtClean="0"/>
                        <a:t>(n=1712)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b="0" dirty="0" smtClean="0"/>
                        <a:t>Digoxin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b="0" dirty="0" smtClean="0"/>
                        <a:t>(n=1693)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b="0" dirty="0" smtClean="0"/>
                        <a:t>P value</a:t>
                      </a:r>
                      <a:endParaRPr lang="en-US" sz="2400" b="0" dirty="0"/>
                    </a:p>
                  </a:txBody>
                  <a:tcPr anchor="ctr"/>
                </a:tc>
              </a:tr>
              <a:tr h="4599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b="0" dirty="0" smtClean="0"/>
                        <a:t>Heart failure duration</a:t>
                      </a:r>
                      <a:r>
                        <a:rPr lang="en-US" sz="2400" b="0" baseline="0" dirty="0" smtClean="0"/>
                        <a:t> (</a:t>
                      </a:r>
                      <a:r>
                        <a:rPr lang="en-US" sz="2400" b="0" baseline="0" dirty="0" err="1" smtClean="0"/>
                        <a:t>mos</a:t>
                      </a:r>
                      <a:r>
                        <a:rPr lang="en-US" sz="2400" b="0" baseline="0" dirty="0" smtClean="0"/>
                        <a:t>)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(37)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30 (38)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0.625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59956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0" algn="l"/>
                          <a:tab pos="156845" algn="l"/>
                          <a:tab pos="217170" algn="l"/>
                          <a:tab pos="27432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24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Prior myocardial infarction</a:t>
                      </a:r>
                      <a:endParaRPr lang="en-US" sz="2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160020" algn="l"/>
                          <a:tab pos="217170" algn="l"/>
                          <a:tab pos="27432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en-US" sz="24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1168 (68%)</a:t>
                      </a:r>
                      <a:endParaRPr lang="en-US" sz="2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160020" algn="l"/>
                          <a:tab pos="217170" algn="l"/>
                          <a:tab pos="27432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en-US" sz="2400" b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1154 (68%)</a:t>
                      </a:r>
                      <a:endParaRPr lang="en-US" sz="24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0.969</a:t>
                      </a:r>
                      <a:endParaRPr lang="en-US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9956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0" algn="l"/>
                          <a:tab pos="156845" algn="l"/>
                          <a:tab pos="217170" algn="l"/>
                          <a:tab pos="27432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24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Current angina pectoris</a:t>
                      </a:r>
                      <a:endParaRPr lang="en-US" sz="2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160020" algn="l"/>
                          <a:tab pos="217170" algn="l"/>
                          <a:tab pos="27432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en-US" sz="24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489 (29%)</a:t>
                      </a:r>
                      <a:endParaRPr lang="en-US" sz="2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160020" algn="l"/>
                          <a:tab pos="217170" algn="l"/>
                          <a:tab pos="27432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en-US" sz="2400" b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465 (28%)</a:t>
                      </a:r>
                      <a:endParaRPr lang="en-US" sz="24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0.476</a:t>
                      </a:r>
                      <a:endParaRPr lang="en-US" sz="2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9956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0" algn="l"/>
                          <a:tab pos="156845" algn="l"/>
                          <a:tab pos="217170" algn="l"/>
                          <a:tab pos="27432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24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Hypertension</a:t>
                      </a:r>
                      <a:endParaRPr lang="en-US" sz="2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160020" algn="l"/>
                          <a:tab pos="217170" algn="l"/>
                          <a:tab pos="27432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en-US" sz="24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815 (48%)</a:t>
                      </a:r>
                      <a:endParaRPr lang="en-US" sz="2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160020" algn="l"/>
                          <a:tab pos="217170" algn="l"/>
                          <a:tab pos="27432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en-US" sz="2400" b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784 (46%)</a:t>
                      </a:r>
                      <a:endParaRPr lang="en-US" sz="24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0.448</a:t>
                      </a:r>
                      <a:endParaRPr lang="en-US" sz="2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0375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0" algn="l"/>
                          <a:tab pos="156845" algn="l"/>
                          <a:tab pos="217170" algn="l"/>
                          <a:tab pos="27432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24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Diabetes mellitus</a:t>
                      </a:r>
                      <a:endParaRPr lang="en-US" sz="2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160020" algn="l"/>
                          <a:tab pos="217170" algn="l"/>
                          <a:tab pos="27432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en-US" sz="2400" b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517 (30%)</a:t>
                      </a:r>
                      <a:endParaRPr lang="en-US" sz="2400" b="1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160020" algn="l"/>
                          <a:tab pos="217170" algn="l"/>
                          <a:tab pos="27432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en-US" sz="24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488 (29%)</a:t>
                      </a:r>
                      <a:endParaRPr lang="en-US" sz="2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0.379</a:t>
                      </a:r>
                      <a:endParaRPr lang="en-US" sz="2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0375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0" algn="l"/>
                          <a:tab pos="156845" algn="l"/>
                          <a:tab pos="217170" algn="l"/>
                          <a:tab pos="27432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24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Chronic kidney disease </a:t>
                      </a:r>
                      <a:endParaRPr lang="en-US" sz="2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160020" algn="l"/>
                          <a:tab pos="217170" algn="l"/>
                          <a:tab pos="27432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en-US" sz="24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1038 (61%)</a:t>
                      </a:r>
                      <a:endParaRPr lang="en-US" sz="2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160020" algn="l"/>
                          <a:tab pos="217170" algn="l"/>
                          <a:tab pos="27432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en-US" sz="2400" b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1045 (62%)</a:t>
                      </a:r>
                      <a:endParaRPr lang="en-US" sz="2400" b="1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0.513</a:t>
                      </a:r>
                      <a:endParaRPr lang="en-US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03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b="0" dirty="0" smtClean="0"/>
                        <a:t>Dyspnea on exertion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1323 (77%)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1306 (77%)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0.924</a:t>
                      </a:r>
                      <a:endParaRPr lang="en-US" sz="2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599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b="0" dirty="0" smtClean="0"/>
                        <a:t>Dyspnea</a:t>
                      </a:r>
                      <a:r>
                        <a:rPr lang="en-US" sz="2400" b="0" baseline="0" dirty="0" smtClean="0"/>
                        <a:t> at rest</a:t>
                      </a:r>
                      <a:endParaRPr lang="en-US" sz="2400" b="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386 (23%)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358 (21%)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0.323</a:t>
                      </a:r>
                      <a:endParaRPr lang="en-US" sz="2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599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b="0" dirty="0" smtClean="0"/>
                        <a:t>4</a:t>
                      </a:r>
                      <a:r>
                        <a:rPr lang="en-US" sz="2400" b="0" baseline="0" dirty="0" smtClean="0"/>
                        <a:t> or more symptoms/signs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1411 (82%)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1384 (82%)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0.525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599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b="0" dirty="0" smtClean="0"/>
                        <a:t>Pulmonary edema</a:t>
                      </a:r>
                      <a:r>
                        <a:rPr lang="en-US" sz="2400" b="0" baseline="0" dirty="0" smtClean="0"/>
                        <a:t> by x-ray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266 (16%)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286 (17%)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0.283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068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>
            <a:normAutofit/>
          </a:bodyPr>
          <a:lstStyle/>
          <a:p>
            <a:r>
              <a:rPr lang="en-US" b="1" dirty="0"/>
              <a:t>Baseline Characteristics </a:t>
            </a:r>
            <a:r>
              <a:rPr lang="en-US" b="1" dirty="0" smtClean="0"/>
              <a:t>(3) 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077068"/>
              </p:ext>
            </p:extLst>
          </p:nvPr>
        </p:nvGraphicFramePr>
        <p:xfrm>
          <a:off x="381000" y="990600"/>
          <a:ext cx="8321040" cy="438360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893331"/>
                <a:gridCol w="1603136"/>
                <a:gridCol w="1603136"/>
                <a:gridCol w="1221437"/>
              </a:tblGrid>
              <a:tr h="8827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b="0" dirty="0" smtClean="0"/>
                        <a:t>Variables 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b="0" dirty="0" smtClean="0"/>
                        <a:t>n (%) or mean (±SD)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b="0" dirty="0" smtClean="0"/>
                        <a:t>Placebo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b="0" dirty="0" smtClean="0"/>
                        <a:t>(n=1712)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b="0" dirty="0" smtClean="0"/>
                        <a:t>Digoxin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b="0" dirty="0" smtClean="0"/>
                        <a:t>(n=1693)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b="0" dirty="0" smtClean="0"/>
                        <a:t>P value</a:t>
                      </a:r>
                      <a:endParaRPr lang="en-US" sz="2400" b="0" dirty="0"/>
                    </a:p>
                  </a:txBody>
                  <a:tcPr anchor="ctr"/>
                </a:tc>
              </a:tr>
              <a:tr h="4599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b="0" dirty="0" smtClean="0"/>
                        <a:t>Dose of study</a:t>
                      </a:r>
                      <a:r>
                        <a:rPr lang="en-US" sz="2400" b="0" baseline="0" dirty="0" smtClean="0"/>
                        <a:t> </a:t>
                      </a:r>
                      <a:r>
                        <a:rPr lang="en-US" sz="2400" b="0" dirty="0" smtClean="0"/>
                        <a:t>medication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599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b="0" dirty="0" smtClean="0"/>
                        <a:t>     0.125 mg/day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433 (25%)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426 (25%)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599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b="0" dirty="0" smtClean="0"/>
                        <a:t>     0.25 mg/day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1197 (70%)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1209 (72%)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0.430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599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b="0" dirty="0" smtClean="0"/>
                        <a:t>     0.375 mg/day or higher</a:t>
                      </a:r>
                      <a:endParaRPr lang="en-US" sz="2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71 (5%)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48 (3%)</a:t>
                      </a: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0037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6845" algn="l"/>
                          <a:tab pos="274320" algn="l"/>
                        </a:tabLst>
                      </a:pPr>
                      <a:r>
                        <a:rPr lang="en-US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Pre-trial digoxin use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en-US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739 (43%)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en-US" sz="2400">
                          <a:effectLst/>
                          <a:latin typeface="+mn-lt"/>
                          <a:ea typeface="Calibri"/>
                          <a:cs typeface="Times New Roman"/>
                        </a:rPr>
                        <a:t>744 (44%)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0.646</a:t>
                      </a:r>
                      <a:endParaRPr lang="en-US" sz="2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037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6845" algn="l"/>
                          <a:tab pos="274320" algn="l"/>
                        </a:tabLst>
                      </a:pPr>
                      <a:r>
                        <a:rPr lang="en-US" sz="2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ACE inhibitors</a:t>
                      </a:r>
                      <a:endParaRPr lang="en-US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en-US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1605 (94%)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en-US" sz="2400">
                          <a:effectLst/>
                          <a:latin typeface="+mn-lt"/>
                          <a:ea typeface="Calibri"/>
                          <a:cs typeface="Times New Roman"/>
                        </a:rPr>
                        <a:t>1591 (94%)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0.784</a:t>
                      </a:r>
                      <a:endParaRPr lang="en-US" sz="2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00375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6845" algn="l"/>
                          <a:tab pos="274320" algn="l"/>
                        </a:tabLst>
                      </a:pPr>
                      <a:r>
                        <a:rPr lang="en-US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Diuretics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en-US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1405 (82%)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en-US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1374 (81%)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0.493</a:t>
                      </a:r>
                      <a:endParaRPr lang="en-US" sz="2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59956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56845" algn="l"/>
                          <a:tab pos="274320" algn="l"/>
                        </a:tabLst>
                      </a:pPr>
                      <a:r>
                        <a:rPr lang="en-US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Nitroglycerines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en-US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788 (46%)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274320" algn="l"/>
                        </a:tabLst>
                      </a:pPr>
                      <a:r>
                        <a:rPr lang="en-US" sz="2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768 (45%)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0.697</a:t>
                      </a:r>
                      <a:endParaRPr lang="en-US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5486400"/>
            <a:ext cx="8305800" cy="11430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Overall</a:t>
            </a:r>
            <a:r>
              <a:rPr lang="en-US" sz="2400" dirty="0"/>
              <a:t>, </a:t>
            </a:r>
            <a:r>
              <a:rPr lang="en-US" sz="2400" b="1" dirty="0" smtClean="0"/>
              <a:t>ALL</a:t>
            </a:r>
            <a:r>
              <a:rPr lang="en-US" sz="2400" dirty="0" smtClean="0"/>
              <a:t> baseline characteristics of </a:t>
            </a:r>
            <a:r>
              <a:rPr lang="en-US" sz="2400" dirty="0"/>
              <a:t>patients assigned to digoxin and placebo </a:t>
            </a:r>
            <a:r>
              <a:rPr lang="en-US" sz="2400" dirty="0" smtClean="0"/>
              <a:t>were </a:t>
            </a:r>
            <a:r>
              <a:rPr lang="en-US" sz="2400" b="1" dirty="0" smtClean="0"/>
              <a:t>balanced </a:t>
            </a:r>
            <a:r>
              <a:rPr lang="en-US" sz="2400" i="1" dirty="0" smtClean="0"/>
              <a:t>except</a:t>
            </a:r>
            <a:r>
              <a:rPr lang="en-US" sz="2400" dirty="0" smtClean="0"/>
              <a:t> </a:t>
            </a:r>
            <a:r>
              <a:rPr lang="en-US" sz="2400" dirty="0"/>
              <a:t>for a </a:t>
            </a:r>
            <a:r>
              <a:rPr lang="en-US" sz="2400" dirty="0" smtClean="0"/>
              <a:t>slightly lower BMI among those assigned </a:t>
            </a:r>
            <a:r>
              <a:rPr lang="en-US" sz="2400" dirty="0"/>
              <a:t>to digoxin</a:t>
            </a:r>
          </a:p>
        </p:txBody>
      </p:sp>
    </p:spTree>
    <p:extLst>
      <p:ext uri="{BB962C8B-B14F-4D97-AF65-F5344CB8AC3E}">
        <p14:creationId xmlns:p14="http://schemas.microsoft.com/office/powerpoint/2010/main" val="79503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943600" y="0"/>
            <a:ext cx="3200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304800" y="533400"/>
            <a:ext cx="84661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4400" b="1" dirty="0">
                <a:latin typeface="Calibri" pitchFamily="34" charset="0"/>
              </a:rPr>
              <a:t>Presenter Disclosure Information</a:t>
            </a:r>
            <a:endParaRPr lang="en-US" sz="4400" dirty="0">
              <a:latin typeface="Calibri" pitchFamily="34" charset="0"/>
            </a:endParaRP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592138" y="3846493"/>
            <a:ext cx="80645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2800" b="1" dirty="0">
                <a:latin typeface="Calibri" pitchFamily="34" charset="0"/>
              </a:rPr>
              <a:t>DISCLOSURE INFORMATION:</a:t>
            </a:r>
          </a:p>
          <a:p>
            <a:pPr algn="ctr"/>
            <a:r>
              <a:rPr lang="en-US" sz="2800" dirty="0" smtClean="0">
                <a:latin typeface="Calibri" pitchFamily="34" charset="0"/>
              </a:rPr>
              <a:t>No </a:t>
            </a:r>
            <a:r>
              <a:rPr lang="en-US" sz="2800" dirty="0">
                <a:latin typeface="Calibri" pitchFamily="34" charset="0"/>
              </a:rPr>
              <a:t>relationships exist related to this </a:t>
            </a:r>
            <a:r>
              <a:rPr lang="en-US" sz="2800" dirty="0" smtClean="0">
                <a:latin typeface="Calibri" pitchFamily="34" charset="0"/>
              </a:rPr>
              <a:t>presentation</a:t>
            </a: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592138" y="1642408"/>
            <a:ext cx="8382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2800" b="1" dirty="0">
                <a:latin typeface="Calibri" pitchFamily="34" charset="0"/>
              </a:rPr>
              <a:t>Ali Ahmed, MD, </a:t>
            </a:r>
            <a:r>
              <a:rPr lang="en-US" sz="2800" b="1" dirty="0" smtClean="0">
                <a:latin typeface="Calibri" pitchFamily="34" charset="0"/>
              </a:rPr>
              <a:t>MPH</a:t>
            </a:r>
            <a:endParaRPr lang="en-US" sz="2800" b="1" dirty="0">
              <a:latin typeface="Calibri" pitchFamily="34" charset="0"/>
            </a:endParaRPr>
          </a:p>
          <a:p>
            <a:pPr algn="ctr"/>
            <a:endParaRPr lang="en-US" sz="1600" b="1" dirty="0">
              <a:solidFill>
                <a:srgbClr val="000066"/>
              </a:solidFill>
              <a:latin typeface="Calibri" pitchFamily="34" charset="0"/>
            </a:endParaRPr>
          </a:p>
          <a:p>
            <a:pPr algn="ctr"/>
            <a:r>
              <a:rPr lang="en-US" sz="2400" dirty="0">
                <a:latin typeface="Calibri" pitchFamily="34" charset="0"/>
              </a:rPr>
              <a:t>Digoxin Reduces 30-Day All-Cause Hospital Admission in Ambulatory Older Patients with Chronic Heart Failure and Reduced Ejection Fraction</a:t>
            </a:r>
            <a:endParaRPr lang="en-US" sz="2000" dirty="0"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4400" y="5257800"/>
            <a:ext cx="7543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/>
              <a:t>Dr. Ahmed was supported in part by the National Institutes of Health through grants (R01-HL085561, R01-HL085561-S and R01-HL097047) from the National Heart, Lung, and Blood </a:t>
            </a:r>
            <a:r>
              <a:rPr lang="en-US" sz="2000" dirty="0" smtClean="0"/>
              <a:t>Institute (NHLBI)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7180492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US" b="1" dirty="0" smtClean="0"/>
              <a:t>Kaplan-Meier Plot </a:t>
            </a:r>
            <a:endParaRPr lang="en-US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2057400" y="1219198"/>
            <a:ext cx="5105400" cy="4648201"/>
            <a:chOff x="2057400" y="1219199"/>
            <a:chExt cx="4716462" cy="4340134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1219200"/>
              <a:ext cx="4487862" cy="4340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 rot="16200000">
              <a:off x="1101299" y="2175300"/>
              <a:ext cx="2743200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US" sz="2400" b="1" dirty="0" smtClean="0"/>
                <a:t>30-Day All-Cause Hospital Admission</a:t>
              </a:r>
              <a:endParaRPr lang="en-US" sz="2400" b="1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581400" y="4063044"/>
              <a:ext cx="28194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Follow-up in Days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2087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" y="76200"/>
            <a:ext cx="8839200" cy="1371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30-Day Hospital Admission </a:t>
            </a:r>
          </a:p>
          <a:p>
            <a:r>
              <a:rPr lang="en-US" b="1" dirty="0" smtClean="0"/>
              <a:t>Due to All Causes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1675015"/>
              </p:ext>
            </p:extLst>
          </p:nvPr>
        </p:nvGraphicFramePr>
        <p:xfrm>
          <a:off x="609600" y="1752600"/>
          <a:ext cx="8000999" cy="28956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553592"/>
                <a:gridCol w="1553592"/>
                <a:gridCol w="1786631"/>
                <a:gridCol w="1941990"/>
                <a:gridCol w="1165194"/>
              </a:tblGrid>
              <a:tr h="16961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800" dirty="0" smtClean="0"/>
                        <a:t>Placebo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800" dirty="0" smtClean="0"/>
                        <a:t>(n=1712)</a:t>
                      </a:r>
                      <a:endParaRPr lang="en-US" sz="28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800" dirty="0" smtClean="0"/>
                        <a:t>Digoxin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800" dirty="0" smtClean="0"/>
                        <a:t>(n=1693)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800" dirty="0" smtClean="0"/>
                        <a:t>Absolute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800" dirty="0" smtClean="0"/>
                        <a:t>Risk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800" dirty="0" smtClean="0"/>
                        <a:t>Difference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800" dirty="0" smtClean="0"/>
                        <a:t>Hazard ratio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800" dirty="0" smtClean="0"/>
                        <a:t>(95% CI)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800" dirty="0" smtClean="0"/>
                        <a:t>P value</a:t>
                      </a:r>
                      <a:endParaRPr lang="en-US" sz="2800" b="1" dirty="0"/>
                    </a:p>
                  </a:txBody>
                  <a:tcPr anchor="ctr"/>
                </a:tc>
              </a:tr>
              <a:tr h="11994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800" dirty="0" smtClean="0"/>
                        <a:t>8.1%</a:t>
                      </a:r>
                      <a:endParaRPr lang="en-US" sz="28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800" dirty="0" smtClean="0"/>
                        <a:t>5.4%</a:t>
                      </a:r>
                      <a:endParaRPr lang="en-US" sz="2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800" b="1" baseline="0" dirty="0" smtClean="0"/>
                        <a:t>–</a:t>
                      </a:r>
                      <a:r>
                        <a:rPr lang="en-US" sz="2800" b="1" dirty="0" smtClean="0"/>
                        <a:t>2.7%</a:t>
                      </a:r>
                      <a:endParaRPr lang="en-US" sz="2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800" b="1" dirty="0" smtClean="0"/>
                        <a:t>0.66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800" dirty="0" smtClean="0"/>
                        <a:t>(0.51–0.86)</a:t>
                      </a:r>
                      <a:endParaRPr lang="en-US" sz="2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0.002</a:t>
                      </a:r>
                      <a:endParaRPr lang="en-US" sz="2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4813300"/>
            <a:ext cx="8077200" cy="15875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/>
              <a:t>In the 30 days after randomization</a:t>
            </a:r>
            <a:r>
              <a:rPr lang="en-US" sz="2400" dirty="0"/>
              <a:t>, </a:t>
            </a:r>
            <a:r>
              <a:rPr lang="en-US" sz="2400" dirty="0" smtClean="0"/>
              <a:t>in </a:t>
            </a:r>
            <a:r>
              <a:rPr lang="en-US" sz="2400" dirty="0"/>
              <a:t>patients assigned to </a:t>
            </a:r>
            <a:r>
              <a:rPr lang="en-US" sz="2400" dirty="0" smtClean="0"/>
              <a:t>digoxin, </a:t>
            </a:r>
            <a:r>
              <a:rPr lang="en-US" sz="2400" dirty="0"/>
              <a:t>the </a:t>
            </a:r>
            <a:r>
              <a:rPr lang="en-US" sz="2400" b="1" dirty="0"/>
              <a:t>absolute</a:t>
            </a:r>
            <a:r>
              <a:rPr lang="en-US" sz="2400" dirty="0"/>
              <a:t> </a:t>
            </a:r>
            <a:r>
              <a:rPr lang="en-US" sz="2400" dirty="0" smtClean="0"/>
              <a:t>risk and </a:t>
            </a:r>
            <a:r>
              <a:rPr lang="en-US" sz="2400" b="1" dirty="0"/>
              <a:t>relative</a:t>
            </a:r>
            <a:r>
              <a:rPr lang="en-US" sz="2400" dirty="0"/>
              <a:t> </a:t>
            </a:r>
            <a:r>
              <a:rPr lang="en-US" sz="2400" dirty="0" smtClean="0"/>
              <a:t>risk for all-cause hospital admission was reduced by an </a:t>
            </a:r>
            <a:r>
              <a:rPr lang="en-US" sz="2400" b="1" dirty="0" smtClean="0"/>
              <a:t>2.7%</a:t>
            </a:r>
            <a:r>
              <a:rPr lang="en-US" sz="2400" dirty="0" smtClean="0"/>
              <a:t> and </a:t>
            </a:r>
            <a:r>
              <a:rPr lang="en-US" sz="2400" b="1" dirty="0" smtClean="0"/>
              <a:t>34%</a:t>
            </a:r>
            <a:r>
              <a:rPr lang="en-US" sz="2400" dirty="0" smtClean="0"/>
              <a:t>, respectively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6079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" y="76200"/>
            <a:ext cx="8839200" cy="1524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6</a:t>
            </a:r>
            <a:r>
              <a:rPr lang="en-US" b="1" dirty="0" smtClean="0"/>
              <a:t>0-Day and 90-Day </a:t>
            </a:r>
          </a:p>
          <a:p>
            <a:r>
              <a:rPr lang="en-US" b="1" dirty="0" smtClean="0"/>
              <a:t>All-Cause Hospital Admission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5473518"/>
              </p:ext>
            </p:extLst>
          </p:nvPr>
        </p:nvGraphicFramePr>
        <p:xfrm>
          <a:off x="685801" y="1828800"/>
          <a:ext cx="7924799" cy="2823823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369270"/>
                <a:gridCol w="3650530"/>
                <a:gridCol w="1904999"/>
              </a:tblGrid>
              <a:tr h="9906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 smtClean="0"/>
                        <a:t>Hazard ratio (95% CI)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 smtClean="0"/>
                        <a:t>P value</a:t>
                      </a:r>
                      <a:endParaRPr lang="en-US" sz="2800" dirty="0"/>
                    </a:p>
                  </a:txBody>
                  <a:tcPr anchor="ctr"/>
                </a:tc>
              </a:tr>
              <a:tr h="9129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 smtClean="0"/>
                        <a:t>At 60</a:t>
                      </a:r>
                      <a:r>
                        <a:rPr lang="en-US" sz="2800" baseline="0" dirty="0" smtClean="0"/>
                        <a:t> </a:t>
                      </a:r>
                      <a:r>
                        <a:rPr lang="en-US" sz="2800" dirty="0" smtClean="0"/>
                        <a:t>days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b="1" dirty="0" smtClean="0"/>
                        <a:t>0.76</a:t>
                      </a:r>
                      <a:r>
                        <a:rPr lang="en-US" sz="2800" dirty="0" smtClean="0"/>
                        <a:t> (0.63–0.91)</a:t>
                      </a:r>
                      <a:endParaRPr lang="en-US" sz="28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0.003</a:t>
                      </a:r>
                      <a:endParaRPr lang="en-US" sz="2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920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 smtClean="0"/>
                        <a:t>At 90 days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b="1" dirty="0" smtClean="0"/>
                        <a:t>0.75</a:t>
                      </a:r>
                      <a:r>
                        <a:rPr lang="en-US" sz="2800" dirty="0" smtClean="0"/>
                        <a:t> (0.63–0.88)</a:t>
                      </a:r>
                      <a:endParaRPr lang="en-US" sz="280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 smtClean="0"/>
                        <a:t>&lt;0.001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566183" y="4876800"/>
            <a:ext cx="8196817" cy="12192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The </a:t>
            </a:r>
            <a:r>
              <a:rPr lang="en-US" sz="2400" dirty="0" smtClean="0"/>
              <a:t>effect of </a:t>
            </a:r>
            <a:r>
              <a:rPr lang="en-US" sz="2400" dirty="0"/>
              <a:t>digoxin </a:t>
            </a:r>
            <a:r>
              <a:rPr lang="en-US" sz="2400" dirty="0" smtClean="0"/>
              <a:t>on 30-day all-cause hospital admission </a:t>
            </a:r>
            <a:r>
              <a:rPr lang="en-US" sz="2400" b="1" dirty="0" smtClean="0"/>
              <a:t>persisted</a:t>
            </a:r>
            <a:r>
              <a:rPr lang="en-US" sz="2400" dirty="0" smtClean="0"/>
              <a:t> </a:t>
            </a:r>
            <a:r>
              <a:rPr lang="en-US" sz="2400" dirty="0"/>
              <a:t>during 60 and 90 days </a:t>
            </a:r>
            <a:r>
              <a:rPr lang="en-US" sz="2400" dirty="0" smtClean="0"/>
              <a:t>after randomization, suggesting </a:t>
            </a:r>
            <a:r>
              <a:rPr lang="en-US" sz="2400" dirty="0"/>
              <a:t>the </a:t>
            </a:r>
            <a:r>
              <a:rPr lang="en-US" sz="2400" b="1" dirty="0"/>
              <a:t>early benefit of digoxin was not </a:t>
            </a:r>
            <a:r>
              <a:rPr lang="en-US" sz="2400" b="1" dirty="0" smtClean="0"/>
              <a:t>at the </a:t>
            </a:r>
            <a:r>
              <a:rPr lang="en-US" sz="2400" b="1" dirty="0"/>
              <a:t>cost of later </a:t>
            </a:r>
            <a:r>
              <a:rPr lang="en-US" sz="2400" b="1" dirty="0" smtClean="0"/>
              <a:t>harm</a:t>
            </a:r>
            <a:r>
              <a:rPr lang="en-US" sz="2400" dirty="0" smtClean="0"/>
              <a:t> 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241010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355731"/>
              </p:ext>
            </p:extLst>
          </p:nvPr>
        </p:nvGraphicFramePr>
        <p:xfrm>
          <a:off x="685800" y="1828800"/>
          <a:ext cx="7924800" cy="28956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524000"/>
                <a:gridCol w="1524000"/>
                <a:gridCol w="1752600"/>
                <a:gridCol w="1905000"/>
                <a:gridCol w="1219200"/>
              </a:tblGrid>
              <a:tr h="16961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800" dirty="0" smtClean="0"/>
                        <a:t>Placebo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800" dirty="0" smtClean="0"/>
                        <a:t>(n=1712)</a:t>
                      </a:r>
                      <a:endParaRPr lang="en-US" sz="28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800" dirty="0" smtClean="0"/>
                        <a:t>Digoxin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800" dirty="0" smtClean="0"/>
                        <a:t>(n=1693)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800" dirty="0" smtClean="0"/>
                        <a:t>Absolute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800" dirty="0" smtClean="0"/>
                        <a:t>Risk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800" dirty="0" smtClean="0"/>
                        <a:t>Difference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800" dirty="0" smtClean="0"/>
                        <a:t>Hazard ratio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800" dirty="0" smtClean="0"/>
                        <a:t>(95% CI)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800" dirty="0" smtClean="0"/>
                        <a:t>P value</a:t>
                      </a:r>
                      <a:endParaRPr lang="en-US" sz="2800" b="1" dirty="0"/>
                    </a:p>
                  </a:txBody>
                  <a:tcPr anchor="ctr"/>
                </a:tc>
              </a:tr>
              <a:tr h="11994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800" dirty="0" smtClean="0"/>
                        <a:t>6.5%</a:t>
                      </a:r>
                      <a:endParaRPr lang="en-US" sz="28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800" dirty="0" smtClean="0"/>
                        <a:t>3.5%</a:t>
                      </a:r>
                      <a:endParaRPr lang="en-US" sz="2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800" b="1" baseline="0" dirty="0" smtClean="0"/>
                        <a:t>–</a:t>
                      </a:r>
                      <a:r>
                        <a:rPr lang="en-US" sz="2800" b="1" dirty="0" smtClean="0"/>
                        <a:t>3.0%</a:t>
                      </a:r>
                      <a:endParaRPr lang="en-US" sz="2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800" b="1" dirty="0" smtClean="0"/>
                        <a:t>0.53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800" dirty="0" smtClean="0"/>
                        <a:t>(0.38–0.72)</a:t>
                      </a:r>
                      <a:endParaRPr lang="en-US" sz="2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&lt;0.001</a:t>
                      </a:r>
                      <a:endParaRPr lang="en-US" sz="2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4889500"/>
            <a:ext cx="8077200" cy="15875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In the 30 days after randomization, </a:t>
            </a:r>
            <a:r>
              <a:rPr lang="en-US" sz="2400" dirty="0" smtClean="0"/>
              <a:t>digoxin reduced the risk of hospital admission </a:t>
            </a:r>
            <a:r>
              <a:rPr lang="en-US" sz="2400" dirty="0"/>
              <a:t>due to cardiovascular </a:t>
            </a:r>
            <a:r>
              <a:rPr lang="en-US" sz="2400" dirty="0" smtClean="0"/>
              <a:t>causes by 47%</a:t>
            </a:r>
            <a:endParaRPr lang="en-US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76200"/>
            <a:ext cx="8839200" cy="1371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30-Day Hospital Admission </a:t>
            </a:r>
          </a:p>
          <a:p>
            <a:r>
              <a:rPr lang="en-US" b="1" dirty="0" smtClean="0"/>
              <a:t>Due to Cardiovascular Causes</a:t>
            </a:r>
          </a:p>
        </p:txBody>
      </p:sp>
    </p:spTree>
    <p:extLst>
      <p:ext uri="{BB962C8B-B14F-4D97-AF65-F5344CB8AC3E}">
        <p14:creationId xmlns:p14="http://schemas.microsoft.com/office/powerpoint/2010/main" val="331987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921765"/>
              </p:ext>
            </p:extLst>
          </p:nvPr>
        </p:nvGraphicFramePr>
        <p:xfrm>
          <a:off x="685800" y="1828800"/>
          <a:ext cx="7924800" cy="28956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524000"/>
                <a:gridCol w="1524000"/>
                <a:gridCol w="1752600"/>
                <a:gridCol w="1905000"/>
                <a:gridCol w="1219200"/>
              </a:tblGrid>
              <a:tr h="16961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800" dirty="0" smtClean="0"/>
                        <a:t>Placebo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800" dirty="0" smtClean="0"/>
                        <a:t>(n=1712)</a:t>
                      </a:r>
                      <a:endParaRPr lang="en-US" sz="28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800" dirty="0" smtClean="0"/>
                        <a:t>Digoxin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800" dirty="0" smtClean="0"/>
                        <a:t>(n=1693)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800" dirty="0" smtClean="0"/>
                        <a:t>Absolute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800" dirty="0" smtClean="0"/>
                        <a:t>Risk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800" dirty="0" smtClean="0"/>
                        <a:t>Difference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800" dirty="0" smtClean="0"/>
                        <a:t>Hazard ratio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800" dirty="0" smtClean="0"/>
                        <a:t>(95% CI)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800" dirty="0" smtClean="0"/>
                        <a:t>P value</a:t>
                      </a:r>
                      <a:endParaRPr lang="en-US" sz="2800" b="1" dirty="0"/>
                    </a:p>
                  </a:txBody>
                  <a:tcPr anchor="ctr"/>
                </a:tc>
              </a:tr>
              <a:tr h="11994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800" dirty="0" smtClean="0"/>
                        <a:t>4.2%</a:t>
                      </a:r>
                      <a:endParaRPr lang="en-US" sz="28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800" dirty="0" smtClean="0"/>
                        <a:t>1.7%</a:t>
                      </a:r>
                      <a:endParaRPr lang="en-US" sz="2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800" b="1" baseline="0" dirty="0" smtClean="0"/>
                        <a:t>–2.5</a:t>
                      </a:r>
                      <a:r>
                        <a:rPr lang="en-US" sz="2800" b="1" dirty="0" smtClean="0"/>
                        <a:t>%</a:t>
                      </a:r>
                      <a:endParaRPr lang="en-US" sz="2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800" b="1" dirty="0" smtClean="0"/>
                        <a:t>0.40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800" dirty="0" smtClean="0"/>
                        <a:t>(0.26–0.62)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&lt;0.001</a:t>
                      </a:r>
                      <a:endParaRPr lang="en-US" sz="2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4876800"/>
            <a:ext cx="8077200" cy="10541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In the 30 days after randomization</a:t>
            </a:r>
            <a:r>
              <a:rPr lang="en-US" sz="2400" dirty="0" smtClean="0"/>
              <a:t>, digoxin reduced the risk of hospital admission due worsening heart failure by 60%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" y="76200"/>
            <a:ext cx="8839200" cy="1371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30-Day Hospital Admission </a:t>
            </a:r>
          </a:p>
          <a:p>
            <a:r>
              <a:rPr lang="en-US" b="1" dirty="0" smtClean="0"/>
              <a:t>Due to Worsening Heart Failure</a:t>
            </a:r>
          </a:p>
        </p:txBody>
      </p:sp>
    </p:spTree>
    <p:extLst>
      <p:ext uri="{BB962C8B-B14F-4D97-AF65-F5344CB8AC3E}">
        <p14:creationId xmlns:p14="http://schemas.microsoft.com/office/powerpoint/2010/main" val="19380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" y="228600"/>
            <a:ext cx="8839200" cy="1219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30-Day Mortality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879158"/>
              </p:ext>
            </p:extLst>
          </p:nvPr>
        </p:nvGraphicFramePr>
        <p:xfrm>
          <a:off x="685801" y="1371600"/>
          <a:ext cx="7772399" cy="339578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743199"/>
                <a:gridCol w="3581400"/>
                <a:gridCol w="1447800"/>
              </a:tblGrid>
              <a:tr h="8436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n-US" sz="28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 smtClean="0"/>
                        <a:t>Hazard ratio (95% CI)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 smtClean="0"/>
                        <a:t>P value</a:t>
                      </a:r>
                      <a:endParaRPr lang="en-US" sz="2800" b="1" dirty="0"/>
                    </a:p>
                  </a:txBody>
                  <a:tcPr anchor="ctr"/>
                </a:tc>
              </a:tr>
              <a:tr h="8036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 smtClean="0"/>
                        <a:t>All-cause  </a:t>
                      </a:r>
                      <a:endParaRPr lang="en-US" sz="28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 smtClean="0"/>
                        <a:t>0.55 (0.27-1.11)</a:t>
                      </a:r>
                      <a:endParaRPr lang="en-US" sz="2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0.096</a:t>
                      </a:r>
                      <a:endParaRPr lang="en-US" sz="2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8036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 smtClean="0"/>
                        <a:t>Cardiovascular</a:t>
                      </a:r>
                      <a:endParaRPr lang="en-US" sz="28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 smtClean="0"/>
                        <a:t>0.64 (0.31-1.31)</a:t>
                      </a:r>
                      <a:endParaRPr lang="en-US" sz="2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0.222</a:t>
                      </a:r>
                      <a:endParaRPr lang="en-US" sz="2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82569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 smtClean="0"/>
                        <a:t>Progressive</a:t>
                      </a:r>
                      <a:endParaRPr lang="en-US" sz="2800" baseline="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baseline="0" dirty="0" smtClean="0"/>
                        <a:t>heart failure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 smtClean="0"/>
                        <a:t>0.22 (0.05-1.04)</a:t>
                      </a:r>
                      <a:endParaRPr lang="en-US" sz="2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800" dirty="0" smtClean="0"/>
                        <a:t>0.056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4953000"/>
            <a:ext cx="7924800" cy="9017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/>
              <a:t>Although </a:t>
            </a:r>
            <a:r>
              <a:rPr lang="en-US" sz="2400" dirty="0" smtClean="0"/>
              <a:t>few deaths (n=</a:t>
            </a:r>
            <a:r>
              <a:rPr lang="en-US" sz="2400" b="1" dirty="0" smtClean="0"/>
              <a:t>34</a:t>
            </a:r>
            <a:r>
              <a:rPr lang="en-US" sz="2400" dirty="0" smtClean="0"/>
              <a:t>) occurred, </a:t>
            </a:r>
            <a:r>
              <a:rPr lang="en-US" sz="2400" dirty="0"/>
              <a:t>they were </a:t>
            </a:r>
            <a:r>
              <a:rPr lang="en-US" sz="2400" dirty="0" smtClean="0"/>
              <a:t>numerically fewer </a:t>
            </a:r>
            <a:r>
              <a:rPr lang="en-US" sz="2400" dirty="0"/>
              <a:t>in </a:t>
            </a:r>
            <a:r>
              <a:rPr lang="en-US" sz="2400" dirty="0" smtClean="0"/>
              <a:t>the digoxin group (</a:t>
            </a:r>
            <a:r>
              <a:rPr lang="en-US" sz="2400" b="1" dirty="0" smtClean="0"/>
              <a:t>0.7%</a:t>
            </a:r>
            <a:r>
              <a:rPr lang="en-US" sz="2400" dirty="0" smtClean="0"/>
              <a:t> vs. </a:t>
            </a:r>
            <a:r>
              <a:rPr lang="en-US" sz="2400" b="1" dirty="0" smtClean="0"/>
              <a:t>1.3%</a:t>
            </a:r>
            <a:r>
              <a:rPr lang="en-US" sz="2400" dirty="0" smtClean="0"/>
              <a:t> for placebo)…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45836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" y="228600"/>
            <a:ext cx="8839200" cy="1219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30-Day </a:t>
            </a:r>
            <a:r>
              <a:rPr lang="en-US" b="1" dirty="0"/>
              <a:t>Combined Outcomes</a:t>
            </a:r>
            <a:endParaRPr lang="en-US" b="1" dirty="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648835"/>
              </p:ext>
            </p:extLst>
          </p:nvPr>
        </p:nvGraphicFramePr>
        <p:xfrm>
          <a:off x="685800" y="1447801"/>
          <a:ext cx="7924800" cy="28956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524000"/>
                <a:gridCol w="1524000"/>
                <a:gridCol w="1752600"/>
                <a:gridCol w="1905000"/>
                <a:gridCol w="1219200"/>
              </a:tblGrid>
              <a:tr h="169610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800" dirty="0" smtClean="0"/>
                        <a:t>Placebo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800" dirty="0" smtClean="0"/>
                        <a:t>(n=1712)</a:t>
                      </a:r>
                      <a:endParaRPr lang="en-US" sz="28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800" dirty="0" smtClean="0"/>
                        <a:t>Digoxin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800" dirty="0" smtClean="0"/>
                        <a:t>(n=1693)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800" dirty="0" smtClean="0"/>
                        <a:t>Absolute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800" dirty="0" smtClean="0"/>
                        <a:t>Risk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800" dirty="0" smtClean="0"/>
                        <a:t>Difference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800" dirty="0" smtClean="0"/>
                        <a:t>Hazard ratio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800" dirty="0" smtClean="0"/>
                        <a:t>(95% CI)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800" dirty="0" smtClean="0"/>
                        <a:t>P value</a:t>
                      </a:r>
                      <a:endParaRPr lang="en-US" sz="2800" b="1" dirty="0"/>
                    </a:p>
                  </a:txBody>
                  <a:tcPr anchor="ctr"/>
                </a:tc>
              </a:tr>
              <a:tr h="11994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800" dirty="0" smtClean="0"/>
                        <a:t>8.7%</a:t>
                      </a:r>
                      <a:endParaRPr lang="en-US" sz="2800" b="1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800" dirty="0" smtClean="0"/>
                        <a:t>6.0%</a:t>
                      </a:r>
                      <a:endParaRPr lang="en-US" sz="2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800" baseline="0" dirty="0" smtClean="0"/>
                        <a:t>–2.7</a:t>
                      </a:r>
                      <a:r>
                        <a:rPr lang="en-US" sz="2800" dirty="0" smtClean="0"/>
                        <a:t>%</a:t>
                      </a:r>
                      <a:endParaRPr lang="en-US" sz="2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800" dirty="0" smtClean="0"/>
                        <a:t>0.69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2800" dirty="0" smtClean="0"/>
                        <a:t>(0.53–0.88)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0.003</a:t>
                      </a:r>
                      <a:endParaRPr lang="en-US" sz="2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685800" y="4495800"/>
            <a:ext cx="7924800" cy="15875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smtClean="0"/>
              <a:t>…consequently</a:t>
            </a:r>
            <a:r>
              <a:rPr lang="en-US" sz="2400" dirty="0"/>
              <a:t>, </a:t>
            </a:r>
            <a:r>
              <a:rPr lang="en-US" sz="2400" dirty="0" smtClean="0"/>
              <a:t>the </a:t>
            </a:r>
            <a:r>
              <a:rPr lang="en-US" sz="2400" b="1" dirty="0" smtClean="0"/>
              <a:t>composite outcome</a:t>
            </a:r>
            <a:r>
              <a:rPr lang="en-US" sz="2400" dirty="0" smtClean="0"/>
              <a:t> </a:t>
            </a:r>
            <a:r>
              <a:rPr lang="en-US" sz="2400" dirty="0"/>
              <a:t>of all-cause hospitalization or </a:t>
            </a:r>
            <a:r>
              <a:rPr lang="en-US" sz="2400" dirty="0" smtClean="0"/>
              <a:t>all-cause death </a:t>
            </a:r>
            <a:r>
              <a:rPr lang="en-US" sz="2400" dirty="0"/>
              <a:t>at 30 days </a:t>
            </a:r>
            <a:r>
              <a:rPr lang="en-US" sz="2400" dirty="0" smtClean="0"/>
              <a:t>also was </a:t>
            </a:r>
            <a:r>
              <a:rPr lang="en-US" sz="2400" b="1" dirty="0"/>
              <a:t>reduced </a:t>
            </a:r>
            <a:r>
              <a:rPr lang="en-US" sz="2400" b="1" dirty="0" smtClean="0"/>
              <a:t>substantially </a:t>
            </a:r>
            <a:r>
              <a:rPr lang="en-US" sz="2400" dirty="0" smtClean="0"/>
              <a:t>(by </a:t>
            </a:r>
            <a:r>
              <a:rPr lang="en-US" sz="2400" b="1" dirty="0" smtClean="0"/>
              <a:t>31%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685800" y="6096000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Only 4 patients were hospitalized because of </a:t>
            </a:r>
            <a:r>
              <a:rPr lang="en-US" dirty="0" smtClean="0"/>
              <a:t>suspected digoxin </a:t>
            </a:r>
            <a:r>
              <a:rPr lang="en-US" dirty="0"/>
              <a:t>toxicity within 30 days of randomization, </a:t>
            </a:r>
            <a:r>
              <a:rPr lang="en-US" dirty="0" smtClean="0"/>
              <a:t>of whom </a:t>
            </a:r>
            <a:r>
              <a:rPr lang="en-US" dirty="0"/>
              <a:t>3 were from the digoxin group</a:t>
            </a:r>
          </a:p>
        </p:txBody>
      </p:sp>
    </p:spTree>
    <p:extLst>
      <p:ext uri="{BB962C8B-B14F-4D97-AF65-F5344CB8AC3E}">
        <p14:creationId xmlns:p14="http://schemas.microsoft.com/office/powerpoint/2010/main" val="54811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152400" y="76200"/>
            <a:ext cx="8839200" cy="762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Subgroup Analyses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610600" cy="5938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490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219200"/>
            <a:ext cx="8229600" cy="48307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Post hoc </a:t>
            </a:r>
            <a:r>
              <a:rPr lang="en-US" sz="3600" dirty="0"/>
              <a:t>analysis of RCT</a:t>
            </a:r>
          </a:p>
          <a:p>
            <a:r>
              <a:rPr lang="en-US" sz="3600" dirty="0" smtClean="0"/>
              <a:t>Generalizability concerns</a:t>
            </a:r>
          </a:p>
          <a:p>
            <a:pPr lvl="1"/>
            <a:r>
              <a:rPr lang="en-US" dirty="0" smtClean="0"/>
              <a:t>Ambulatory vs. post-discharge</a:t>
            </a:r>
          </a:p>
          <a:p>
            <a:pPr lvl="1"/>
            <a:r>
              <a:rPr lang="en-US" dirty="0" smtClean="0"/>
              <a:t>Admission vs. re-admission  </a:t>
            </a:r>
          </a:p>
          <a:p>
            <a:pPr lvl="1"/>
            <a:r>
              <a:rPr lang="en-US" dirty="0"/>
              <a:t>HFrEF vs. HFpEF</a:t>
            </a:r>
          </a:p>
          <a:p>
            <a:pPr lvl="1"/>
            <a:r>
              <a:rPr lang="en-US" dirty="0" smtClean="0"/>
              <a:t>Not receiving beta-blockers </a:t>
            </a:r>
          </a:p>
          <a:p>
            <a:pPr lvl="1"/>
            <a:r>
              <a:rPr lang="en-US" dirty="0" smtClean="0"/>
              <a:t>Not </a:t>
            </a:r>
            <a:r>
              <a:rPr lang="en-US" dirty="0"/>
              <a:t>receiving </a:t>
            </a:r>
            <a:r>
              <a:rPr lang="en-US" dirty="0" smtClean="0"/>
              <a:t>aldosterone antagonists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" y="152400"/>
            <a:ext cx="8839200" cy="990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Study Limitations</a:t>
            </a:r>
          </a:p>
        </p:txBody>
      </p:sp>
    </p:spTree>
    <p:extLst>
      <p:ext uri="{BB962C8B-B14F-4D97-AF65-F5344CB8AC3E}">
        <p14:creationId xmlns:p14="http://schemas.microsoft.com/office/powerpoint/2010/main" val="155208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1143000"/>
            <a:ext cx="8534400" cy="525780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dirty="0"/>
              <a:t>Digoxin reduced the risk of 30-day all-cause hospital </a:t>
            </a:r>
            <a:r>
              <a:rPr lang="en-US" i="1" dirty="0" smtClean="0"/>
              <a:t>admission</a:t>
            </a:r>
            <a:r>
              <a:rPr lang="en-US" dirty="0" smtClean="0"/>
              <a:t> in </a:t>
            </a:r>
            <a:r>
              <a:rPr lang="en-US" dirty="0"/>
              <a:t>ambulatory older adults with chronic </a:t>
            </a:r>
            <a:r>
              <a:rPr lang="en-US" dirty="0" smtClean="0"/>
              <a:t>systolic heart failure receiving ACE inhibitors and diuretics </a:t>
            </a:r>
          </a:p>
          <a:p>
            <a:pPr>
              <a:spcBef>
                <a:spcPts val="0"/>
              </a:spcBef>
              <a:spcAft>
                <a:spcPts val="2400"/>
              </a:spcAft>
            </a:pPr>
            <a:r>
              <a:rPr lang="en-US" dirty="0" smtClean="0"/>
              <a:t>If </a:t>
            </a:r>
            <a:r>
              <a:rPr lang="en-US" dirty="0"/>
              <a:t>these findings can be replicated in </a:t>
            </a:r>
            <a:r>
              <a:rPr lang="en-US" dirty="0" smtClean="0"/>
              <a:t>contemporary </a:t>
            </a:r>
            <a:r>
              <a:rPr lang="en-US" dirty="0"/>
              <a:t>older heart </a:t>
            </a:r>
            <a:r>
              <a:rPr lang="en-US" dirty="0" smtClean="0"/>
              <a:t>failure patients discharged from hospital after acute decompensation, </a:t>
            </a:r>
            <a:r>
              <a:rPr lang="en-US" dirty="0"/>
              <a:t>digoxin </a:t>
            </a:r>
            <a:r>
              <a:rPr lang="en-US" dirty="0" smtClean="0"/>
              <a:t>may provide </a:t>
            </a:r>
            <a:r>
              <a:rPr lang="en-US" dirty="0"/>
              <a:t>an inexpensive tool to reduce 30-day all-cause </a:t>
            </a:r>
            <a:r>
              <a:rPr lang="en-US" dirty="0" smtClean="0"/>
              <a:t>hospital </a:t>
            </a:r>
            <a:r>
              <a:rPr lang="en-US" i="1" dirty="0" smtClean="0"/>
              <a:t>readmission </a:t>
            </a:r>
            <a:endParaRPr lang="en-US" i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52400" y="152400"/>
            <a:ext cx="8839200" cy="990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75299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4343400"/>
          </a:xfrm>
        </p:spPr>
        <p:txBody>
          <a:bodyPr>
            <a:normAutofit fontScale="90000"/>
          </a:bodyPr>
          <a:lstStyle/>
          <a:p>
            <a:pPr>
              <a:spcAft>
                <a:spcPts val="4200"/>
              </a:spcAft>
            </a:pPr>
            <a:r>
              <a:rPr lang="en-US" sz="4000" dirty="0" smtClean="0"/>
              <a:t>The </a:t>
            </a:r>
            <a:r>
              <a:rPr lang="en-US" sz="4000" dirty="0"/>
              <a:t>Digitalis Investigation Group (DIG) </a:t>
            </a:r>
            <a:r>
              <a:rPr lang="en-US" sz="4000" dirty="0" smtClean="0"/>
              <a:t>trial was supported </a:t>
            </a:r>
            <a:r>
              <a:rPr lang="en-US" sz="4000" dirty="0"/>
              <a:t>by </a:t>
            </a:r>
            <a:r>
              <a:rPr lang="en-US" sz="4000" dirty="0" smtClean="0"/>
              <a:t>the </a:t>
            </a:r>
            <a:r>
              <a:rPr lang="en-US" sz="4000" b="1" dirty="0" smtClean="0"/>
              <a:t>NHLBI</a:t>
            </a:r>
            <a:r>
              <a:rPr lang="en-US" sz="4000" dirty="0" smtClean="0"/>
              <a:t> and the </a:t>
            </a:r>
            <a:r>
              <a:rPr lang="en-US" sz="4000" b="1" dirty="0" smtClean="0"/>
              <a:t>VA</a:t>
            </a:r>
            <a:r>
              <a:rPr lang="en-US" sz="4000" dirty="0" smtClean="0"/>
              <a:t> Cooperative </a:t>
            </a:r>
            <a:r>
              <a:rPr lang="en-US" sz="4000" dirty="0"/>
              <a:t>Studies </a:t>
            </a:r>
            <a:r>
              <a:rPr lang="en-US" sz="4000" dirty="0" smtClean="0"/>
              <a:t>Program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600" dirty="0" smtClean="0"/>
              <a:t>This </a:t>
            </a:r>
            <a:r>
              <a:rPr lang="en-US" sz="3600" dirty="0"/>
              <a:t>article was prepared using a </a:t>
            </a:r>
            <a:r>
              <a:rPr lang="en-US" sz="3600" dirty="0" smtClean="0"/>
              <a:t>limited access </a:t>
            </a:r>
            <a:r>
              <a:rPr lang="en-US" sz="3600" dirty="0"/>
              <a:t>dataset obtained from the </a:t>
            </a:r>
            <a:r>
              <a:rPr lang="en-US" sz="3600" b="1" dirty="0"/>
              <a:t>NHLBI</a:t>
            </a:r>
            <a:r>
              <a:rPr lang="en-US" sz="3600" dirty="0"/>
              <a:t> and does not necessarily reflect </a:t>
            </a:r>
            <a:r>
              <a:rPr lang="en-US" sz="3600" dirty="0" smtClean="0"/>
              <a:t>the opinions </a:t>
            </a:r>
            <a:r>
              <a:rPr lang="en-US" sz="3600" dirty="0"/>
              <a:t>or views of the DIG Study or the NHLBI.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04800" y="533400"/>
            <a:ext cx="84661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4400" b="1" dirty="0" smtClean="0">
                <a:latin typeface="Calibri" pitchFamily="34" charset="0"/>
              </a:rPr>
              <a:t>Funding Disclosure </a:t>
            </a:r>
            <a:r>
              <a:rPr lang="en-US" sz="4400" b="1" dirty="0">
                <a:latin typeface="Calibri" pitchFamily="34" charset="0"/>
              </a:rPr>
              <a:t>Information</a:t>
            </a:r>
            <a:endParaRPr lang="en-US" sz="44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64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1371600"/>
            <a:ext cx="5943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“After </a:t>
            </a:r>
            <a:r>
              <a:rPr lang="en-US" sz="3600" dirty="0"/>
              <a:t>all, in spite of opinion, </a:t>
            </a:r>
            <a:r>
              <a:rPr lang="en-US" sz="3600" dirty="0" smtClean="0"/>
              <a:t>prejudice or </a:t>
            </a:r>
            <a:r>
              <a:rPr lang="en-US" sz="3600" dirty="0"/>
              <a:t>error, </a:t>
            </a:r>
            <a:r>
              <a:rPr lang="en-US" sz="3600" b="1" i="1" dirty="0" smtClean="0"/>
              <a:t>Time</a:t>
            </a:r>
            <a:r>
              <a:rPr lang="en-US" sz="3600" b="1" dirty="0" smtClean="0"/>
              <a:t> will </a:t>
            </a:r>
            <a:r>
              <a:rPr lang="en-US" sz="3600" b="1" dirty="0"/>
              <a:t>fix the real </a:t>
            </a:r>
            <a:r>
              <a:rPr lang="en-US" sz="3600" b="1" dirty="0" smtClean="0"/>
              <a:t>value upon </a:t>
            </a:r>
            <a:r>
              <a:rPr lang="en-US" sz="3600" b="1" dirty="0"/>
              <a:t>this discovery</a:t>
            </a:r>
            <a:r>
              <a:rPr lang="en-US" sz="3600" dirty="0"/>
              <a:t>, and </a:t>
            </a:r>
            <a:r>
              <a:rPr lang="en-US" sz="3600" dirty="0" smtClean="0"/>
              <a:t>determine whether </a:t>
            </a:r>
            <a:r>
              <a:rPr lang="en-US" sz="3600" dirty="0"/>
              <a:t>I have imposed upon </a:t>
            </a:r>
            <a:r>
              <a:rPr lang="en-US" sz="3600" dirty="0" smtClean="0"/>
              <a:t>myself and </a:t>
            </a:r>
            <a:r>
              <a:rPr lang="en-US" sz="3600" dirty="0"/>
              <a:t>others, or contributed to the </a:t>
            </a:r>
            <a:r>
              <a:rPr lang="en-US" sz="3600" dirty="0" smtClean="0"/>
              <a:t>benefit of </a:t>
            </a:r>
            <a:r>
              <a:rPr lang="en-US" sz="3600" dirty="0"/>
              <a:t>science and mankind</a:t>
            </a:r>
            <a:r>
              <a:rPr lang="en-US" sz="3600" dirty="0" smtClean="0"/>
              <a:t>.”</a:t>
            </a:r>
            <a:endParaRPr lang="en-US" sz="36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52400"/>
            <a:ext cx="8229600" cy="838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As Sir Withering Predicted in 1785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228600" y="4001869"/>
            <a:ext cx="22642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Dr. William Withering (1741-1799)</a:t>
            </a:r>
          </a:p>
        </p:txBody>
      </p:sp>
      <p:pic>
        <p:nvPicPr>
          <p:cNvPr id="1026" name="Picture 2" descr="http://upload.wikimedia.org/wikipedia/commons/thumb/b/b8/William_Withering.jpg/220px-William_Wither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1152524"/>
            <a:ext cx="2095500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33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99680"/>
            <a:ext cx="362902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7944" y="40179"/>
            <a:ext cx="1371600" cy="95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04800" y="609600"/>
            <a:ext cx="6923515" cy="2286000"/>
            <a:chOff x="304800" y="609600"/>
            <a:chExt cx="6923515" cy="2286000"/>
          </a:xfrm>
        </p:grpSpPr>
        <p:pic>
          <p:nvPicPr>
            <p:cNvPr id="3584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890" y="609600"/>
              <a:ext cx="5219700" cy="676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5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890" y="1219200"/>
              <a:ext cx="6829425" cy="666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6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781175"/>
              <a:ext cx="6000750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7" name="Picture 7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75" b="1"/>
            <a:stretch/>
          </p:blipFill>
          <p:spPr bwMode="auto">
            <a:xfrm>
              <a:off x="398890" y="2314575"/>
              <a:ext cx="4648200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381000" y="2971800"/>
            <a:ext cx="6618715" cy="2428875"/>
            <a:chOff x="381000" y="3048000"/>
            <a:chExt cx="6618715" cy="2428875"/>
          </a:xfrm>
        </p:grpSpPr>
        <p:pic>
          <p:nvPicPr>
            <p:cNvPr id="35848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890" y="3048000"/>
              <a:ext cx="4752975" cy="37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49" name="Picture 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890" y="3352800"/>
              <a:ext cx="5153025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0" name="Picture 1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3673502"/>
              <a:ext cx="6467475" cy="32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1" name="Picture 1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890" y="3962400"/>
              <a:ext cx="5467350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2" name="Picture 12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690"/>
            <a:stretch/>
          </p:blipFill>
          <p:spPr bwMode="auto">
            <a:xfrm>
              <a:off x="381000" y="4335449"/>
              <a:ext cx="5705475" cy="256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3" name="Picture 1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470" y="4600575"/>
              <a:ext cx="5686425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4" name="Picture 14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890" y="4876800"/>
              <a:ext cx="6600825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5" name="Picture 15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251" y="5181600"/>
              <a:ext cx="2457450" cy="295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5856" name="Picture 1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82927"/>
            <a:ext cx="8534400" cy="816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94292" y="6457950"/>
            <a:ext cx="5006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Advance Access </a:t>
            </a:r>
            <a:r>
              <a:rPr lang="en-US" dirty="0" smtClean="0"/>
              <a:t>Online Publication March 11, </a:t>
            </a:r>
            <a:r>
              <a:rPr lang="en-US" dirty="0"/>
              <a:t>2013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86"/>
          <a:stretch/>
        </p:blipFill>
        <p:spPr bwMode="auto">
          <a:xfrm>
            <a:off x="5101175" y="6477001"/>
            <a:ext cx="3992563" cy="350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80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New Perspective on </a:t>
            </a:r>
            <a:r>
              <a:rPr lang="en-US" b="1" dirty="0"/>
              <a:t>an Old Drug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286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 smtClean="0"/>
              <a:t>A Very Old Drug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0865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 smtClean="0"/>
              <a:t>Discovered Over 2 Centuries Ago</a:t>
            </a:r>
            <a:endParaRPr lang="en-US" b="1" dirty="0"/>
          </a:p>
        </p:txBody>
      </p:sp>
      <p:pic>
        <p:nvPicPr>
          <p:cNvPr id="4" name="Picture 2" descr="Title page of Withering's Account of the Foxglov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9" t="2347" r="3811" b="1552"/>
          <a:stretch/>
        </p:blipFill>
        <p:spPr bwMode="auto">
          <a:xfrm>
            <a:off x="945767" y="2286000"/>
            <a:ext cx="2330833" cy="400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0" y="1143000"/>
            <a:ext cx="8534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An </a:t>
            </a:r>
            <a:r>
              <a:rPr lang="en-US" sz="2800" dirty="0"/>
              <a:t>Account of the Foxglove and </a:t>
            </a:r>
            <a:r>
              <a:rPr lang="en-US" sz="2800" dirty="0" smtClean="0"/>
              <a:t>Some </a:t>
            </a:r>
            <a:r>
              <a:rPr lang="en-US" sz="2800" dirty="0"/>
              <a:t>of its </a:t>
            </a:r>
            <a:r>
              <a:rPr lang="en-US" sz="2800" dirty="0" smtClean="0"/>
              <a:t>Medical Uses</a:t>
            </a:r>
            <a:endParaRPr lang="en-US" sz="2800" dirty="0"/>
          </a:p>
          <a:p>
            <a:pPr algn="ctr"/>
            <a:r>
              <a:rPr lang="en-US" sz="2800" b="1" i="1" dirty="0" smtClean="0"/>
              <a:t>William Withering</a:t>
            </a:r>
          </a:p>
          <a:p>
            <a:pPr algn="ctr"/>
            <a:r>
              <a:rPr lang="en-US" sz="3200" b="1" dirty="0" smtClean="0"/>
              <a:t>1785</a:t>
            </a:r>
            <a:endParaRPr lang="en-US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86000"/>
            <a:ext cx="2559433" cy="3989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02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324600" y="6400800"/>
            <a:ext cx="27510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N </a:t>
            </a:r>
            <a:r>
              <a:rPr lang="en-US" dirty="0" err="1"/>
              <a:t>Engl</a:t>
            </a:r>
            <a:r>
              <a:rPr lang="en-US" dirty="0"/>
              <a:t> J Med 1993; 329:1-7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67200" y="2023170"/>
            <a:ext cx="4572000" cy="35394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Patients whose digoxin was </a:t>
            </a:r>
            <a:r>
              <a:rPr lang="en-US" sz="3200" b="1" dirty="0" smtClean="0"/>
              <a:t>discontinued</a:t>
            </a:r>
            <a:r>
              <a:rPr lang="en-US" sz="3200" dirty="0" smtClean="0"/>
              <a:t> (in </a:t>
            </a:r>
            <a:r>
              <a:rPr lang="en-US" sz="3200" dirty="0"/>
              <a:t>the placebo </a:t>
            </a:r>
            <a:r>
              <a:rPr lang="en-US" sz="3200" dirty="0" smtClean="0"/>
              <a:t>group) </a:t>
            </a:r>
            <a:r>
              <a:rPr lang="en-US" sz="3200" dirty="0"/>
              <a:t>had a </a:t>
            </a:r>
            <a:r>
              <a:rPr lang="en-US" sz="3200" b="1" dirty="0"/>
              <a:t>higher risk of worsening heart failure </a:t>
            </a:r>
            <a:r>
              <a:rPr lang="en-US" sz="3200" dirty="0" smtClean="0"/>
              <a:t> (HR, </a:t>
            </a:r>
            <a:r>
              <a:rPr lang="en-US" sz="3200" dirty="0"/>
              <a:t>5.9; </a:t>
            </a:r>
            <a:r>
              <a:rPr lang="en-US" sz="3200" dirty="0" smtClean="0"/>
              <a:t>95% CI = 2.1 </a:t>
            </a:r>
            <a:r>
              <a:rPr lang="en-US" sz="3200" dirty="0"/>
              <a:t>to 17.2; </a:t>
            </a:r>
            <a:r>
              <a:rPr lang="en-US" sz="3200" dirty="0" smtClean="0"/>
              <a:t>P&lt;0.001)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33400" y="2082023"/>
            <a:ext cx="3657600" cy="3404377"/>
            <a:chOff x="457200" y="2310623"/>
            <a:chExt cx="3657600" cy="3404377"/>
          </a:xfrm>
        </p:grpSpPr>
        <p:grpSp>
          <p:nvGrpSpPr>
            <p:cNvPr id="7" name="Group 6"/>
            <p:cNvGrpSpPr/>
            <p:nvPr/>
          </p:nvGrpSpPr>
          <p:grpSpPr>
            <a:xfrm>
              <a:off x="457200" y="2310623"/>
              <a:ext cx="3581400" cy="3404377"/>
              <a:chOff x="457200" y="2310623"/>
              <a:chExt cx="3581400" cy="3404377"/>
            </a:xfrm>
          </p:grpSpPr>
          <p:pic>
            <p:nvPicPr>
              <p:cNvPr id="4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" y="2310623"/>
                <a:ext cx="3581400" cy="34043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" name="Rectangle 5"/>
              <p:cNvSpPr/>
              <p:nvPr/>
            </p:nvSpPr>
            <p:spPr>
              <a:xfrm>
                <a:off x="3219450" y="3886200"/>
                <a:ext cx="419100" cy="18376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3198743" y="2482796"/>
                <a:ext cx="438912" cy="128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3200400" y="2370489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N=23</a:t>
              </a:r>
              <a:endParaRPr lang="en-US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200400" y="3821668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N=4</a:t>
              </a:r>
              <a:endParaRPr lang="en-US" b="1" dirty="0"/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457200" y="76200"/>
            <a:ext cx="8229600" cy="179457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Improves Heart Failure Symptoms</a:t>
            </a:r>
          </a:p>
          <a:p>
            <a:r>
              <a:rPr lang="en-US" b="1" dirty="0" smtClean="0"/>
              <a:t>(The RADIANCE Trial)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5333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0" y="6324600"/>
            <a:ext cx="3733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/>
              <a:t>N </a:t>
            </a:r>
            <a:r>
              <a:rPr lang="en-US" sz="2000" dirty="0" err="1"/>
              <a:t>Engl</a:t>
            </a:r>
            <a:r>
              <a:rPr lang="en-US" sz="2000" dirty="0"/>
              <a:t> J </a:t>
            </a:r>
            <a:r>
              <a:rPr lang="en-US" sz="2000" dirty="0" smtClean="0"/>
              <a:t>Med. 1997; 336: 525-33</a:t>
            </a:r>
            <a:endParaRPr lang="en-US" sz="200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22275" y="4495800"/>
            <a:ext cx="8416925" cy="1828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/>
              <a:t>Digoxin significantly </a:t>
            </a:r>
            <a:r>
              <a:rPr lang="en-US" sz="2800" b="1" dirty="0" smtClean="0"/>
              <a:t>reduced</a:t>
            </a:r>
            <a:r>
              <a:rPr lang="en-US" sz="2800" dirty="0" smtClean="0"/>
              <a:t> the risk of </a:t>
            </a:r>
            <a:r>
              <a:rPr lang="en-US" sz="2800" b="1" dirty="0" smtClean="0"/>
              <a:t>hospitalization</a:t>
            </a:r>
            <a:r>
              <a:rPr lang="en-US" sz="2800" dirty="0" smtClean="0"/>
              <a:t> </a:t>
            </a:r>
            <a:r>
              <a:rPr lang="en-US" sz="2800" b="1" dirty="0" smtClean="0"/>
              <a:t>due to heart failure</a:t>
            </a:r>
            <a:r>
              <a:rPr lang="en-US" sz="2800" dirty="0" smtClean="0"/>
              <a:t> by </a:t>
            </a:r>
            <a:r>
              <a:rPr lang="en-US" sz="2800" b="1" dirty="0" smtClean="0"/>
              <a:t>28%</a:t>
            </a:r>
            <a:r>
              <a:rPr lang="en-US" sz="2800" dirty="0" smtClean="0"/>
              <a:t> </a:t>
            </a:r>
            <a:r>
              <a:rPr lang="en-US" sz="2800" dirty="0"/>
              <a:t>during 37 months of average </a:t>
            </a:r>
            <a:r>
              <a:rPr lang="en-US" sz="2800" dirty="0" smtClean="0"/>
              <a:t>follow-up, but its effect </a:t>
            </a:r>
            <a:r>
              <a:rPr lang="en-US" sz="2800" dirty="0"/>
              <a:t>on </a:t>
            </a:r>
            <a:r>
              <a:rPr lang="en-US" sz="2800" b="1" dirty="0"/>
              <a:t>hospitalization due to all causes </a:t>
            </a:r>
            <a:r>
              <a:rPr lang="en-US" sz="2800" dirty="0" smtClean="0"/>
              <a:t>was more modest (a </a:t>
            </a:r>
            <a:r>
              <a:rPr lang="en-US" sz="2800" b="1" dirty="0" smtClean="0"/>
              <a:t>8% </a:t>
            </a:r>
            <a:r>
              <a:rPr lang="en-US" sz="2800" dirty="0" smtClean="0"/>
              <a:t>reduction)</a:t>
            </a:r>
            <a:endParaRPr lang="en-US" sz="2800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21983"/>
              </p:ext>
            </p:extLst>
          </p:nvPr>
        </p:nvGraphicFramePr>
        <p:xfrm>
          <a:off x="609600" y="1676400"/>
          <a:ext cx="8035924" cy="27432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588211"/>
                <a:gridCol w="1164473"/>
                <a:gridCol w="1164473"/>
                <a:gridCol w="1319736"/>
                <a:gridCol w="1656031"/>
                <a:gridCol w="1143000"/>
              </a:tblGrid>
              <a:tr h="10746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6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Placebo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(n=3403)</a:t>
                      </a:r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Digoxin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(n=3397)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Absolute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Risk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Difference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Hazard ratio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(95% CI)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P value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8342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Heart Failure</a:t>
                      </a:r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35%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27%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baseline="0" dirty="0" smtClean="0"/>
                        <a:t>–</a:t>
                      </a:r>
                      <a:r>
                        <a:rPr lang="en-US" sz="2400" b="1" dirty="0" smtClean="0"/>
                        <a:t>8%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smtClean="0"/>
                        <a:t>0.72</a:t>
                      </a:r>
                      <a:r>
                        <a:rPr lang="en-US" sz="2400" smtClean="0"/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smtClean="0"/>
                        <a:t>(</a:t>
                      </a:r>
                      <a:r>
                        <a:rPr lang="en-US" sz="2400" dirty="0" smtClean="0"/>
                        <a:t>0.66–0.79)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&lt;0.001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83427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All-Cause </a:t>
                      </a:r>
                      <a:endParaRPr lang="en-US" sz="2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67%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smtClean="0"/>
                        <a:t>64%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baseline="0" dirty="0" smtClean="0"/>
                        <a:t>–3</a:t>
                      </a:r>
                      <a:r>
                        <a:rPr lang="en-US" sz="2400" b="1" dirty="0" smtClean="0"/>
                        <a:t>%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smtClean="0"/>
                        <a:t>0.92</a:t>
                      </a:r>
                      <a:r>
                        <a:rPr lang="en-US" sz="2400" smtClean="0"/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smtClean="0"/>
                        <a:t>(</a:t>
                      </a:r>
                      <a:r>
                        <a:rPr lang="en-US" sz="2400" dirty="0" smtClean="0"/>
                        <a:t>0.87–0.98)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0.006</a:t>
                      </a:r>
                      <a:endParaRPr lang="en-US" sz="24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228601" y="76200"/>
            <a:ext cx="8666162" cy="1524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Reduces Risk of Hospital Admission </a:t>
            </a:r>
          </a:p>
          <a:p>
            <a:r>
              <a:rPr lang="en-US" b="1" dirty="0" smtClean="0"/>
              <a:t>(The DIG Trial)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093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53"/>
    </mc:Choice>
    <mc:Fallback xmlns="">
      <p:transition spd="slow" advTm="15553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38800" y="6400800"/>
            <a:ext cx="342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/>
              <a:t>N </a:t>
            </a:r>
            <a:r>
              <a:rPr lang="en-US" dirty="0" err="1"/>
              <a:t>Engl</a:t>
            </a:r>
            <a:r>
              <a:rPr lang="en-US" dirty="0"/>
              <a:t> J </a:t>
            </a:r>
            <a:r>
              <a:rPr lang="en-US" dirty="0" smtClean="0"/>
              <a:t>Med. 1997; 336: 525-33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444084" y="1912468"/>
            <a:ext cx="4337716" cy="3573932"/>
            <a:chOff x="2209800" y="1143000"/>
            <a:chExt cx="4337716" cy="3573932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1143000"/>
              <a:ext cx="4337716" cy="35739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2819400" y="1219200"/>
              <a:ext cx="23622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HR = 0.99;</a:t>
              </a:r>
            </a:p>
            <a:p>
              <a:r>
                <a:rPr 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95% CI = 0.91–1.07;</a:t>
              </a:r>
            </a:p>
            <a:p>
              <a:r>
                <a:rPr lang="en-US" sz="2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 = 0.80</a:t>
              </a:r>
              <a:endPara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7" name="Title 1"/>
          <p:cNvSpPr txBox="1">
            <a:spLocks/>
          </p:cNvSpPr>
          <p:nvPr/>
        </p:nvSpPr>
        <p:spPr>
          <a:xfrm>
            <a:off x="228601" y="76200"/>
            <a:ext cx="8666162" cy="1524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Does Not Increase Mortality</a:t>
            </a:r>
          </a:p>
          <a:p>
            <a:r>
              <a:rPr lang="en-US" b="1" dirty="0" smtClean="0"/>
              <a:t>(The DIG </a:t>
            </a:r>
            <a:r>
              <a:rPr lang="en-US" b="1" dirty="0"/>
              <a:t>Trial</a:t>
            </a:r>
            <a:r>
              <a:rPr lang="en-US" b="1" dirty="0" smtClean="0"/>
              <a:t>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6179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905000"/>
            <a:ext cx="8166100" cy="260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304800" y="5981700"/>
            <a:ext cx="8458200" cy="6477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 smtClean="0"/>
              <a:t>In 1997, </a:t>
            </a:r>
            <a:r>
              <a:rPr lang="en-US" sz="3000" b="1" dirty="0" smtClean="0"/>
              <a:t>FDA</a:t>
            </a:r>
            <a:r>
              <a:rPr lang="en-US" sz="3000" dirty="0" smtClean="0"/>
              <a:t> approved digoxin for use in heart failure</a:t>
            </a:r>
            <a:endParaRPr lang="en-US" sz="3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1" y="228600"/>
            <a:ext cx="8666162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Approved by the FDA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6939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1302</TotalTime>
  <Words>1622</Words>
  <Application>Microsoft Office PowerPoint</Application>
  <PresentationFormat>On-screen Show (4:3)</PresentationFormat>
  <Paragraphs>364</Paragraphs>
  <Slides>31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Digoxin Reduces 30-Day All-Cause Hospital Admission in Ambulatory Older Patients with Chronic Heart Failure and Reduced Ejection Fraction</vt:lpstr>
      <vt:lpstr>PowerPoint Presentation</vt:lpstr>
      <vt:lpstr>The Digitalis Investigation Group (DIG) trial was supported by the NHLBI and the VA Cooperative Studies Program  This article was prepared using a limited access dataset obtained from the NHLBI and does not necessarily reflect the opinions or views of the DIG Study or the NHLBI.</vt:lpstr>
      <vt:lpstr>New Perspective on an Old Drug</vt:lpstr>
      <vt:lpstr>Discovered Over 2 Centuries Ago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However, Use Declined</vt:lpstr>
      <vt:lpstr>PowerPoint Presentation</vt:lpstr>
      <vt:lpstr>March 2010  The New Health Care Reform Act Signed into Law  Requires CMS to reduce payments to hospitals with excess readmissions, effective October 1, 2012… </vt:lpstr>
      <vt:lpstr>October 2012  Medicare imposed about $300 million financial penalties against over 2,000 hospitals that had excessive readmission</vt:lpstr>
      <vt:lpstr>Objective</vt:lpstr>
      <vt:lpstr>Digitalis Investigation Group (DIG)</vt:lpstr>
      <vt:lpstr>Baseline Characteristics (1) </vt:lpstr>
      <vt:lpstr>Baseline Characteristics (2) </vt:lpstr>
      <vt:lpstr>Baseline Characteristics (3) </vt:lpstr>
      <vt:lpstr>Kaplan-Meier Plot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Digoxin Reduces 30-Day All-Cause Hospital Admission in Ambulatory Older Patients with Chronic Heart Failure and Reduced Ejection Fraction</dc:title>
  <dc:creator>Ali Ahmed</dc:creator>
  <cp:lastModifiedBy>aahmed</cp:lastModifiedBy>
  <cp:revision>124</cp:revision>
  <dcterms:created xsi:type="dcterms:W3CDTF">2006-08-16T00:00:00Z</dcterms:created>
  <dcterms:modified xsi:type="dcterms:W3CDTF">2013-03-11T05:10:11Z</dcterms:modified>
</cp:coreProperties>
</file>